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934" y="8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8AA97-0255-49EB-AEFB-2840346618DA}" type="doc">
      <dgm:prSet loTypeId="urn:microsoft.com/office/officeart/2005/8/layout/pyramid3" loCatId="pyramid" qsTypeId="urn:microsoft.com/office/officeart/2005/8/quickstyle/simple1" qsCatId="simple" csTypeId="urn:microsoft.com/office/officeart/2005/8/colors/accent1_2" csCatId="accent1" phldr="1"/>
      <dgm:spPr/>
    </dgm:pt>
    <dgm:pt modelId="{0F8551D4-31CB-4978-B219-CF29956C35F8}">
      <dgm:prSet phldrT="[Text]" custT="1"/>
      <dgm:spPr/>
      <dgm:t>
        <a:bodyPr/>
        <a:lstStyle/>
        <a:p>
          <a:r>
            <a:rPr lang="en-US" sz="2800" b="1" dirty="0" err="1" smtClean="0">
              <a:solidFill>
                <a:srgbClr val="FFFF00"/>
              </a:solidFill>
            </a:rPr>
            <a:t>Nhóm</a:t>
          </a:r>
          <a:r>
            <a:rPr lang="en-US" sz="2800" b="1" dirty="0" smtClean="0">
              <a:solidFill>
                <a:srgbClr val="FFFF00"/>
              </a:solidFill>
            </a:rPr>
            <a:t> I- </a:t>
          </a:r>
          <a:r>
            <a:rPr lang="en-US" sz="2800" b="1" dirty="0" err="1" smtClean="0">
              <a:solidFill>
                <a:srgbClr val="FFFF00"/>
              </a:solidFill>
            </a:rPr>
            <a:t>nguy</a:t>
          </a:r>
          <a:r>
            <a:rPr lang="en-US" sz="2800" b="1" dirty="0" smtClean="0">
              <a:solidFill>
                <a:srgbClr val="FFFF00"/>
              </a:solidFill>
            </a:rPr>
            <a:t> </a:t>
          </a:r>
          <a:r>
            <a:rPr lang="en-US" sz="2800" b="1" dirty="0" err="1" smtClean="0">
              <a:solidFill>
                <a:srgbClr val="FFFF00"/>
              </a:solidFill>
            </a:rPr>
            <a:t>cơ</a:t>
          </a:r>
          <a:r>
            <a:rPr lang="en-US" sz="2800" b="1" dirty="0" smtClean="0">
              <a:solidFill>
                <a:srgbClr val="FFFF00"/>
              </a:solidFill>
            </a:rPr>
            <a:t> </a:t>
          </a:r>
          <a:r>
            <a:rPr lang="en-US" sz="2800" b="1" dirty="0" err="1" smtClean="0">
              <a:solidFill>
                <a:srgbClr val="FFFF00"/>
              </a:solidFill>
            </a:rPr>
            <a:t>cao</a:t>
          </a:r>
          <a:endParaRPr lang="en-US" sz="2800" b="1" dirty="0" smtClean="0">
            <a:solidFill>
              <a:srgbClr val="FFFF00"/>
            </a:solidFill>
          </a:endParaRPr>
        </a:p>
        <a:p>
          <a:r>
            <a:rPr lang="en-US" sz="1800" b="1" dirty="0" smtClean="0">
              <a:solidFill>
                <a:srgbClr val="FFFF00"/>
              </a:solidFill>
            </a:rPr>
            <a:t>ĐTM </a:t>
          </a:r>
          <a:r>
            <a:rPr lang="en-US" sz="1800" b="1" dirty="0" err="1" smtClean="0">
              <a:solidFill>
                <a:srgbClr val="FFFF00"/>
              </a:solidFill>
            </a:rPr>
            <a:t>sơ</a:t>
          </a:r>
          <a:r>
            <a:rPr lang="en-US" sz="1800" b="1" dirty="0" smtClean="0">
              <a:solidFill>
                <a:srgbClr val="FFFF00"/>
              </a:solidFill>
            </a:rPr>
            <a:t> </a:t>
          </a:r>
          <a:r>
            <a:rPr lang="en-US" sz="1800" b="1" dirty="0" err="1" smtClean="0">
              <a:solidFill>
                <a:srgbClr val="FFFF00"/>
              </a:solidFill>
            </a:rPr>
            <a:t>bộ</a:t>
          </a:r>
          <a:r>
            <a:rPr lang="en-US" sz="1800" b="1" dirty="0" smtClean="0">
              <a:solidFill>
                <a:srgbClr val="FFFF00"/>
              </a:solidFill>
              <a:sym typeface="Wingdings" pitchFamily="2" charset="2"/>
            </a:rPr>
            <a:t> ĐTM GPMT 7 </a:t>
          </a:r>
          <a:r>
            <a:rPr lang="en-US" sz="1800" b="1" dirty="0" err="1" smtClean="0">
              <a:solidFill>
                <a:srgbClr val="FFFF00"/>
              </a:solidFill>
              <a:sym typeface="Wingdings" pitchFamily="2" charset="2"/>
            </a:rPr>
            <a:t>năm</a:t>
          </a:r>
          <a:r>
            <a:rPr lang="en-US" sz="1800" b="1" dirty="0" smtClean="0">
              <a:solidFill>
                <a:srgbClr val="FFFF00"/>
              </a:solidFill>
              <a:sym typeface="Wingdings" pitchFamily="2" charset="2"/>
            </a:rPr>
            <a:t> (</a:t>
          </a:r>
          <a:r>
            <a:rPr lang="en-US" sz="1800" b="1" dirty="0" err="1" smtClean="0">
              <a:solidFill>
                <a:srgbClr val="FF0000"/>
              </a:solidFill>
            </a:rPr>
            <a:t>trước</a:t>
          </a:r>
          <a:r>
            <a:rPr lang="en-US" sz="1800" b="1" dirty="0" smtClean="0">
              <a:solidFill>
                <a:srgbClr val="FF0000"/>
              </a:solidFill>
            </a:rPr>
            <a:t> </a:t>
          </a:r>
          <a:r>
            <a:rPr lang="en-US" sz="1800" b="1" dirty="0" err="1" smtClean="0">
              <a:solidFill>
                <a:srgbClr val="FF0000"/>
              </a:solidFill>
            </a:rPr>
            <a:t>khi</a:t>
          </a:r>
          <a:r>
            <a:rPr lang="en-US" sz="1800" b="1" dirty="0" smtClean="0">
              <a:solidFill>
                <a:srgbClr val="FF0000"/>
              </a:solidFill>
            </a:rPr>
            <a:t> VHTN</a:t>
          </a:r>
          <a:r>
            <a:rPr lang="en-US" sz="1800" b="1" dirty="0" smtClean="0">
              <a:solidFill>
                <a:srgbClr val="FFFF00"/>
              </a:solidFill>
            </a:rPr>
            <a:t>)</a:t>
          </a:r>
          <a:r>
            <a:rPr lang="en-US" sz="1800" b="1" dirty="0" smtClean="0">
              <a:solidFill>
                <a:srgbClr val="FFFF00"/>
              </a:solidFill>
              <a:sym typeface="Wingdings" pitchFamily="2" charset="2"/>
            </a:rPr>
            <a:t>; </a:t>
          </a:r>
          <a:r>
            <a:rPr lang="en-US" sz="1800" b="1" dirty="0" err="1" smtClean="0">
              <a:solidFill>
                <a:srgbClr val="FFFF00"/>
              </a:solidFill>
              <a:sym typeface="Wingdings" pitchFamily="2" charset="2"/>
            </a:rPr>
            <a:t>Bộ</a:t>
          </a:r>
          <a:r>
            <a:rPr lang="en-US" sz="1800" b="1" dirty="0" smtClean="0">
              <a:solidFill>
                <a:srgbClr val="FFFF00"/>
              </a:solidFill>
              <a:sym typeface="Wingdings" pitchFamily="2" charset="2"/>
            </a:rPr>
            <a:t> TNMT</a:t>
          </a:r>
          <a:endParaRPr lang="en-US" sz="1800" b="1" dirty="0">
            <a:solidFill>
              <a:srgbClr val="FFFF00"/>
            </a:solidFill>
          </a:endParaRPr>
        </a:p>
      </dgm:t>
    </dgm:pt>
    <dgm:pt modelId="{C6E71EE4-BC27-44A7-9189-DA915C80F5AA}" type="parTrans" cxnId="{6AE43D46-CEED-4CD7-AF4D-5073EFF61A62}">
      <dgm:prSet/>
      <dgm:spPr/>
      <dgm:t>
        <a:bodyPr/>
        <a:lstStyle/>
        <a:p>
          <a:endParaRPr lang="en-US"/>
        </a:p>
      </dgm:t>
    </dgm:pt>
    <dgm:pt modelId="{E9D2E834-DD0A-4B67-868E-DF4297673260}" type="sibTrans" cxnId="{6AE43D46-CEED-4CD7-AF4D-5073EFF61A62}">
      <dgm:prSet/>
      <dgm:spPr/>
      <dgm:t>
        <a:bodyPr/>
        <a:lstStyle/>
        <a:p>
          <a:endParaRPr lang="en-US"/>
        </a:p>
      </dgm:t>
    </dgm:pt>
    <dgm:pt modelId="{98E9A0FF-D06F-4E72-954B-994C76DF844E}">
      <dgm:prSet phldrT="[Text]" custT="1"/>
      <dgm:spPr/>
      <dgm:t>
        <a:bodyPr/>
        <a:lstStyle/>
        <a:p>
          <a:r>
            <a:rPr lang="en-US" sz="2000" b="1" dirty="0" err="1" smtClean="0">
              <a:solidFill>
                <a:srgbClr val="FFFF00"/>
              </a:solidFill>
            </a:rPr>
            <a:t>Nhóm</a:t>
          </a:r>
          <a:r>
            <a:rPr lang="en-US" sz="2000" b="1" dirty="0" smtClean="0">
              <a:solidFill>
                <a:srgbClr val="FFFF00"/>
              </a:solidFill>
            </a:rPr>
            <a:t> IV- </a:t>
          </a:r>
          <a:r>
            <a:rPr lang="en-US" sz="2000" b="1" dirty="0" err="1" smtClean="0">
              <a:solidFill>
                <a:srgbClr val="FFFF00"/>
              </a:solidFill>
            </a:rPr>
            <a:t>Ko</a:t>
          </a:r>
          <a:endParaRPr lang="en-US" sz="2000" b="1" dirty="0" smtClean="0">
            <a:solidFill>
              <a:srgbClr val="FFFF00"/>
            </a:solidFill>
          </a:endParaRPr>
        </a:p>
        <a:p>
          <a:r>
            <a:rPr lang="en-US" sz="1400" b="1" dirty="0" err="1" smtClean="0">
              <a:solidFill>
                <a:srgbClr val="FF0000"/>
              </a:solidFill>
            </a:rPr>
            <a:t>Đký</a:t>
          </a:r>
          <a:r>
            <a:rPr lang="en-US" sz="1400" b="1" dirty="0" smtClean="0">
              <a:solidFill>
                <a:srgbClr val="FF0000"/>
              </a:solidFill>
            </a:rPr>
            <a:t>- UBND </a:t>
          </a:r>
          <a:r>
            <a:rPr lang="en-US" sz="1400" b="1" dirty="0" err="1" smtClean="0">
              <a:solidFill>
                <a:srgbClr val="FF0000"/>
              </a:solidFill>
            </a:rPr>
            <a:t>xã</a:t>
          </a:r>
          <a:endParaRPr lang="en-US" sz="1400" b="1" dirty="0">
            <a:solidFill>
              <a:srgbClr val="FF0000"/>
            </a:solidFill>
          </a:endParaRPr>
        </a:p>
      </dgm:t>
    </dgm:pt>
    <dgm:pt modelId="{14B43873-3ED8-442B-BF22-F0AC9E2B2A27}" type="parTrans" cxnId="{40B43EC5-EDE2-4AA5-891E-DB97CDE7C36D}">
      <dgm:prSet/>
      <dgm:spPr/>
      <dgm:t>
        <a:bodyPr/>
        <a:lstStyle/>
        <a:p>
          <a:endParaRPr lang="en-US"/>
        </a:p>
      </dgm:t>
    </dgm:pt>
    <dgm:pt modelId="{CBA19CFB-B2CF-4282-AFD9-842D587A858D}" type="sibTrans" cxnId="{40B43EC5-EDE2-4AA5-891E-DB97CDE7C36D}">
      <dgm:prSet/>
      <dgm:spPr/>
      <dgm:t>
        <a:bodyPr/>
        <a:lstStyle/>
        <a:p>
          <a:endParaRPr lang="en-US"/>
        </a:p>
      </dgm:t>
    </dgm:pt>
    <dgm:pt modelId="{E897ADCE-F9D0-4DF0-AE1C-99DB19C9E7FC}">
      <dgm:prSet custT="1"/>
      <dgm:spPr/>
      <dgm:t>
        <a:bodyPr/>
        <a:lstStyle/>
        <a:p>
          <a:r>
            <a:rPr lang="en-US" sz="2400" b="1" dirty="0" err="1" smtClean="0">
              <a:solidFill>
                <a:srgbClr val="FFFF00"/>
              </a:solidFill>
            </a:rPr>
            <a:t>Nhóm</a:t>
          </a:r>
          <a:r>
            <a:rPr lang="en-US" sz="2400" b="1" dirty="0" smtClean="0">
              <a:solidFill>
                <a:srgbClr val="FFFF00"/>
              </a:solidFill>
            </a:rPr>
            <a:t> II- </a:t>
          </a:r>
          <a:r>
            <a:rPr lang="en-US" sz="2400" b="1" dirty="0" err="1" smtClean="0">
              <a:solidFill>
                <a:srgbClr val="FFFF00"/>
              </a:solidFill>
            </a:rPr>
            <a:t>nguy</a:t>
          </a:r>
          <a:r>
            <a:rPr lang="en-US" sz="2400" b="1" dirty="0" smtClean="0">
              <a:solidFill>
                <a:srgbClr val="FFFF00"/>
              </a:solidFill>
            </a:rPr>
            <a:t> </a:t>
          </a:r>
          <a:r>
            <a:rPr lang="en-US" sz="2400" b="1" dirty="0" err="1" smtClean="0">
              <a:solidFill>
                <a:srgbClr val="FFFF00"/>
              </a:solidFill>
            </a:rPr>
            <a:t>cơ</a:t>
          </a:r>
          <a:endParaRPr lang="en-US" sz="2400" b="1" dirty="0" smtClean="0">
            <a:solidFill>
              <a:srgbClr val="FFFF00"/>
            </a:solidFill>
          </a:endParaRPr>
        </a:p>
        <a:p>
          <a:r>
            <a:rPr lang="en-US" sz="1600" b="1" dirty="0" smtClean="0">
              <a:solidFill>
                <a:srgbClr val="FFFF00"/>
              </a:solidFill>
            </a:rPr>
            <a:t>ĐTM</a:t>
          </a:r>
          <a:r>
            <a:rPr lang="en-US" sz="1600" b="1" dirty="0" smtClean="0">
              <a:solidFill>
                <a:srgbClr val="FFFF00"/>
              </a:solidFill>
              <a:sym typeface="Wingdings" pitchFamily="2" charset="2"/>
            </a:rPr>
            <a:t> GPMT 10 </a:t>
          </a:r>
          <a:r>
            <a:rPr lang="en-US" sz="1600" b="1" dirty="0" err="1" smtClean="0">
              <a:solidFill>
                <a:srgbClr val="FFFF00"/>
              </a:solidFill>
              <a:sym typeface="Wingdings" pitchFamily="2" charset="2"/>
            </a:rPr>
            <a:t>năm</a:t>
          </a:r>
          <a:r>
            <a:rPr lang="en-US" sz="1600" b="1" dirty="0" smtClean="0">
              <a:solidFill>
                <a:srgbClr val="FFFF00"/>
              </a:solidFill>
              <a:sym typeface="Wingdings" pitchFamily="2" charset="2"/>
            </a:rPr>
            <a:t> (</a:t>
          </a:r>
          <a:r>
            <a:rPr lang="en-US" sz="1600" b="1" dirty="0" err="1" smtClean="0">
              <a:solidFill>
                <a:srgbClr val="FF0000"/>
              </a:solidFill>
            </a:rPr>
            <a:t>trước</a:t>
          </a:r>
          <a:r>
            <a:rPr lang="en-US" sz="1600" b="1" dirty="0" smtClean="0">
              <a:solidFill>
                <a:srgbClr val="FF0000"/>
              </a:solidFill>
            </a:rPr>
            <a:t> </a:t>
          </a:r>
          <a:r>
            <a:rPr lang="en-US" sz="1600" b="1" dirty="0" err="1" smtClean="0">
              <a:solidFill>
                <a:srgbClr val="FF0000"/>
              </a:solidFill>
            </a:rPr>
            <a:t>khi</a:t>
          </a:r>
          <a:r>
            <a:rPr lang="en-US" sz="1600" b="1" dirty="0" smtClean="0">
              <a:solidFill>
                <a:srgbClr val="FF0000"/>
              </a:solidFill>
            </a:rPr>
            <a:t> VHTN</a:t>
          </a:r>
          <a:r>
            <a:rPr lang="en-US" sz="1600" b="1" dirty="0" smtClean="0">
              <a:solidFill>
                <a:srgbClr val="FFFF00"/>
              </a:solidFill>
            </a:rPr>
            <a:t>)</a:t>
          </a:r>
          <a:r>
            <a:rPr lang="en-US" sz="1600" b="1" dirty="0" smtClean="0">
              <a:solidFill>
                <a:srgbClr val="FFFF00"/>
              </a:solidFill>
              <a:sym typeface="Wingdings" pitchFamily="2" charset="2"/>
            </a:rPr>
            <a:t>; UBND </a:t>
          </a:r>
          <a:r>
            <a:rPr lang="en-US" sz="1600" b="1" dirty="0" err="1" smtClean="0">
              <a:solidFill>
                <a:srgbClr val="FFFF00"/>
              </a:solidFill>
              <a:sym typeface="Wingdings" pitchFamily="2" charset="2"/>
            </a:rPr>
            <a:t>tỉnh</a:t>
          </a:r>
          <a:endParaRPr lang="en-US" sz="1600" b="1" dirty="0">
            <a:solidFill>
              <a:srgbClr val="FFFF00"/>
            </a:solidFill>
          </a:endParaRPr>
        </a:p>
      </dgm:t>
    </dgm:pt>
    <dgm:pt modelId="{4A028C18-26F5-4253-AC18-0586940E8C26}" type="parTrans" cxnId="{283B0FF7-0E84-45E9-9DB0-FAA0B1399160}">
      <dgm:prSet/>
      <dgm:spPr/>
      <dgm:t>
        <a:bodyPr/>
        <a:lstStyle/>
        <a:p>
          <a:endParaRPr lang="en-US"/>
        </a:p>
      </dgm:t>
    </dgm:pt>
    <dgm:pt modelId="{7C8129F4-2F74-491A-9341-016B9D9F7EBE}" type="sibTrans" cxnId="{283B0FF7-0E84-45E9-9DB0-FAA0B1399160}">
      <dgm:prSet/>
      <dgm:spPr/>
      <dgm:t>
        <a:bodyPr/>
        <a:lstStyle/>
        <a:p>
          <a:endParaRPr lang="en-US"/>
        </a:p>
      </dgm:t>
    </dgm:pt>
    <dgm:pt modelId="{EA7BEAFA-70FC-456F-A563-F22374D7593A}">
      <dgm:prSet phldrT="[Text]" custT="1"/>
      <dgm:spPr/>
      <dgm:t>
        <a:bodyPr/>
        <a:lstStyle/>
        <a:p>
          <a:r>
            <a:rPr lang="en-US" sz="2000" b="1" dirty="0" err="1" smtClean="0">
              <a:solidFill>
                <a:srgbClr val="FFFF00"/>
              </a:solidFill>
            </a:rPr>
            <a:t>Nhóm</a:t>
          </a:r>
          <a:r>
            <a:rPr lang="en-US" sz="2000" b="1" dirty="0" smtClean="0">
              <a:solidFill>
                <a:srgbClr val="FFFF00"/>
              </a:solidFill>
            </a:rPr>
            <a:t> III- </a:t>
          </a:r>
          <a:r>
            <a:rPr lang="en-US" sz="2000" b="1" dirty="0" err="1" smtClean="0">
              <a:solidFill>
                <a:srgbClr val="FFFF00"/>
              </a:solidFill>
            </a:rPr>
            <a:t>ít</a:t>
          </a:r>
          <a:r>
            <a:rPr lang="en-US" sz="2000" b="1" dirty="0" smtClean="0">
              <a:solidFill>
                <a:srgbClr val="FFFF00"/>
              </a:solidFill>
            </a:rPr>
            <a:t> </a:t>
          </a:r>
          <a:r>
            <a:rPr lang="en-US" sz="2000" b="1" dirty="0" err="1" smtClean="0">
              <a:solidFill>
                <a:srgbClr val="FFFF00"/>
              </a:solidFill>
            </a:rPr>
            <a:t>nguy</a:t>
          </a:r>
          <a:r>
            <a:rPr lang="en-US" sz="2000" b="1" dirty="0" smtClean="0">
              <a:solidFill>
                <a:srgbClr val="FFFF00"/>
              </a:solidFill>
            </a:rPr>
            <a:t> </a:t>
          </a:r>
          <a:r>
            <a:rPr lang="en-US" sz="2000" b="1" dirty="0" err="1" smtClean="0">
              <a:solidFill>
                <a:srgbClr val="FFFF00"/>
              </a:solidFill>
            </a:rPr>
            <a:t>cơ</a:t>
          </a:r>
          <a:endParaRPr lang="en-US" sz="2000" b="1" dirty="0" smtClean="0">
            <a:solidFill>
              <a:srgbClr val="FFFF00"/>
            </a:solidFill>
          </a:endParaRPr>
        </a:p>
        <a:p>
          <a:r>
            <a:rPr lang="en-US" sz="1600" b="1" dirty="0" smtClean="0">
              <a:solidFill>
                <a:srgbClr val="FFFF00"/>
              </a:solidFill>
            </a:rPr>
            <a:t>GPMT 10 </a:t>
          </a:r>
          <a:r>
            <a:rPr lang="en-US" sz="1600" b="1" dirty="0" err="1" smtClean="0">
              <a:solidFill>
                <a:srgbClr val="FFFF00"/>
              </a:solidFill>
            </a:rPr>
            <a:t>năm</a:t>
          </a:r>
          <a:r>
            <a:rPr lang="en-US" sz="1600" b="1" dirty="0" smtClean="0">
              <a:solidFill>
                <a:srgbClr val="FFFF00"/>
              </a:solidFill>
            </a:rPr>
            <a:t> (</a:t>
          </a:r>
          <a:r>
            <a:rPr lang="en-US" sz="1200" b="1" dirty="0" err="1" smtClean="0">
              <a:solidFill>
                <a:srgbClr val="FF0000"/>
              </a:solidFill>
            </a:rPr>
            <a:t>trước</a:t>
          </a:r>
          <a:r>
            <a:rPr lang="en-US" sz="1200" b="1" dirty="0" smtClean="0">
              <a:solidFill>
                <a:srgbClr val="FF0000"/>
              </a:solidFill>
            </a:rPr>
            <a:t> </a:t>
          </a:r>
          <a:r>
            <a:rPr lang="en-US" sz="1200" b="1" dirty="0" err="1" smtClean="0">
              <a:solidFill>
                <a:srgbClr val="FF0000"/>
              </a:solidFill>
            </a:rPr>
            <a:t>khi</a:t>
          </a:r>
          <a:r>
            <a:rPr lang="en-US" sz="1200" b="1" dirty="0" smtClean="0">
              <a:solidFill>
                <a:srgbClr val="FF0000"/>
              </a:solidFill>
            </a:rPr>
            <a:t> </a:t>
          </a:r>
          <a:r>
            <a:rPr lang="en-US" sz="1200" b="1" dirty="0" err="1" smtClean="0">
              <a:solidFill>
                <a:srgbClr val="FF0000"/>
              </a:solidFill>
            </a:rPr>
            <a:t>được</a:t>
          </a:r>
          <a:r>
            <a:rPr lang="en-US" sz="1200" b="1" dirty="0" smtClean="0">
              <a:solidFill>
                <a:srgbClr val="FF0000"/>
              </a:solidFill>
            </a:rPr>
            <a:t> </a:t>
          </a:r>
          <a:r>
            <a:rPr lang="en-US" sz="1200" b="1" dirty="0" err="1" smtClean="0">
              <a:solidFill>
                <a:srgbClr val="FF0000"/>
              </a:solidFill>
            </a:rPr>
            <a:t>cơ</a:t>
          </a:r>
          <a:r>
            <a:rPr lang="en-US" sz="1200" b="1" dirty="0" smtClean="0">
              <a:solidFill>
                <a:srgbClr val="FF0000"/>
              </a:solidFill>
            </a:rPr>
            <a:t> </a:t>
          </a:r>
          <a:r>
            <a:rPr lang="en-US" sz="1200" b="1" dirty="0" err="1" smtClean="0">
              <a:solidFill>
                <a:srgbClr val="FF0000"/>
              </a:solidFill>
            </a:rPr>
            <a:t>quan</a:t>
          </a:r>
          <a:r>
            <a:rPr lang="en-US" sz="1200" b="1" dirty="0" smtClean="0">
              <a:solidFill>
                <a:srgbClr val="FF0000"/>
              </a:solidFill>
            </a:rPr>
            <a:t> </a:t>
          </a:r>
          <a:r>
            <a:rPr lang="en-US" sz="1200" b="1" dirty="0" err="1" smtClean="0">
              <a:solidFill>
                <a:srgbClr val="FF0000"/>
              </a:solidFill>
            </a:rPr>
            <a:t>nhà</a:t>
          </a:r>
          <a:r>
            <a:rPr lang="en-US" sz="1200" b="1" dirty="0" smtClean="0">
              <a:solidFill>
                <a:srgbClr val="FF0000"/>
              </a:solidFill>
            </a:rPr>
            <a:t> </a:t>
          </a:r>
          <a:r>
            <a:rPr lang="en-US" sz="1200" b="1" dirty="0" err="1" smtClean="0">
              <a:solidFill>
                <a:srgbClr val="FF0000"/>
              </a:solidFill>
            </a:rPr>
            <a:t>nước</a:t>
          </a:r>
          <a:r>
            <a:rPr lang="en-US" sz="1200" b="1" dirty="0" smtClean="0">
              <a:solidFill>
                <a:srgbClr val="FF0000"/>
              </a:solidFill>
            </a:rPr>
            <a:t> </a:t>
          </a:r>
          <a:r>
            <a:rPr lang="en-US" sz="1200" b="1" dirty="0" err="1" smtClean="0">
              <a:solidFill>
                <a:srgbClr val="FF0000"/>
              </a:solidFill>
            </a:rPr>
            <a:t>có</a:t>
          </a:r>
          <a:r>
            <a:rPr lang="en-US" sz="1200" b="1" dirty="0" smtClean="0">
              <a:solidFill>
                <a:srgbClr val="FF0000"/>
              </a:solidFill>
            </a:rPr>
            <a:t> </a:t>
          </a:r>
          <a:r>
            <a:rPr lang="en-US" sz="1200" b="1" dirty="0" err="1" smtClean="0">
              <a:solidFill>
                <a:srgbClr val="FF0000"/>
              </a:solidFill>
            </a:rPr>
            <a:t>thẩm</a:t>
          </a:r>
          <a:r>
            <a:rPr lang="en-US" sz="1200" b="1" dirty="0" smtClean="0">
              <a:solidFill>
                <a:srgbClr val="FF0000"/>
              </a:solidFill>
            </a:rPr>
            <a:t> </a:t>
          </a:r>
          <a:r>
            <a:rPr lang="en-US" sz="1200" b="1" dirty="0" err="1" smtClean="0">
              <a:solidFill>
                <a:srgbClr val="FF0000"/>
              </a:solidFill>
            </a:rPr>
            <a:t>quyền</a:t>
          </a:r>
          <a:r>
            <a:rPr lang="en-US" sz="1200" b="1" dirty="0" smtClean="0">
              <a:solidFill>
                <a:srgbClr val="FF0000"/>
              </a:solidFill>
            </a:rPr>
            <a:t> ban </a:t>
          </a:r>
          <a:r>
            <a:rPr lang="en-US" sz="1200" b="1" dirty="0" err="1" smtClean="0">
              <a:solidFill>
                <a:srgbClr val="FF0000"/>
              </a:solidFill>
            </a:rPr>
            <a:t>hành</a:t>
          </a:r>
          <a:r>
            <a:rPr lang="en-US" sz="1200" b="1" dirty="0" smtClean="0">
              <a:solidFill>
                <a:srgbClr val="FF0000"/>
              </a:solidFill>
            </a:rPr>
            <a:t> </a:t>
          </a:r>
          <a:r>
            <a:rPr lang="en-US" sz="1200" b="1" dirty="0" err="1" smtClean="0">
              <a:solidFill>
                <a:srgbClr val="FF0000"/>
              </a:solidFill>
            </a:rPr>
            <a:t>văn</a:t>
          </a:r>
          <a:r>
            <a:rPr lang="en-US" sz="1200" b="1" dirty="0" smtClean="0">
              <a:solidFill>
                <a:srgbClr val="FF0000"/>
              </a:solidFill>
            </a:rPr>
            <a:t> </a:t>
          </a:r>
          <a:r>
            <a:rPr lang="en-US" sz="1200" b="1" dirty="0" err="1" smtClean="0">
              <a:solidFill>
                <a:srgbClr val="FF0000"/>
              </a:solidFill>
            </a:rPr>
            <a:t>bản</a:t>
          </a:r>
          <a:r>
            <a:rPr lang="en-US" sz="1200" b="1" dirty="0" smtClean="0">
              <a:solidFill>
                <a:srgbClr val="FF0000"/>
              </a:solidFill>
            </a:rPr>
            <a:t> </a:t>
          </a:r>
          <a:r>
            <a:rPr lang="en-US" sz="1200" b="1" dirty="0" err="1" smtClean="0">
              <a:solidFill>
                <a:srgbClr val="FF0000"/>
              </a:solidFill>
            </a:rPr>
            <a:t>quy</a:t>
          </a:r>
          <a:r>
            <a:rPr lang="en-US" sz="1200" b="1" dirty="0" smtClean="0">
              <a:solidFill>
                <a:srgbClr val="FF0000"/>
              </a:solidFill>
            </a:rPr>
            <a:t> </a:t>
          </a:r>
          <a:r>
            <a:rPr lang="en-US" sz="1200" b="1" dirty="0" err="1" smtClean="0">
              <a:solidFill>
                <a:srgbClr val="FF0000"/>
              </a:solidFill>
            </a:rPr>
            <a:t>định</a:t>
          </a:r>
          <a:r>
            <a:rPr lang="en-US" sz="1200" b="1" dirty="0" smtClean="0">
              <a:solidFill>
                <a:srgbClr val="FF0000"/>
              </a:solidFill>
            </a:rPr>
            <a:t> </a:t>
          </a:r>
          <a:r>
            <a:rPr lang="en-US" sz="1200" b="1" dirty="0" err="1" smtClean="0">
              <a:solidFill>
                <a:srgbClr val="FF0000"/>
              </a:solidFill>
            </a:rPr>
            <a:t>tại</a:t>
          </a:r>
          <a:r>
            <a:rPr lang="en-US" sz="1200" b="1" dirty="0" smtClean="0">
              <a:solidFill>
                <a:srgbClr val="FF0000"/>
              </a:solidFill>
            </a:rPr>
            <a:t> </a:t>
          </a:r>
          <a:r>
            <a:rPr lang="en-US" sz="1200" b="1" dirty="0" err="1" smtClean="0">
              <a:solidFill>
                <a:srgbClr val="FF0000"/>
              </a:solidFill>
            </a:rPr>
            <a:t>các</a:t>
          </a:r>
          <a:r>
            <a:rPr lang="en-US" sz="1200" b="1" dirty="0" smtClean="0">
              <a:solidFill>
                <a:srgbClr val="FF0000"/>
              </a:solidFill>
            </a:rPr>
            <a:t> </a:t>
          </a:r>
          <a:r>
            <a:rPr lang="en-US" sz="1200" b="1" dirty="0" err="1" smtClean="0">
              <a:solidFill>
                <a:srgbClr val="FF0000"/>
              </a:solidFill>
            </a:rPr>
            <a:t>điểm</a:t>
          </a:r>
          <a:r>
            <a:rPr lang="en-US" sz="1200" b="1" dirty="0" smtClean="0">
              <a:solidFill>
                <a:srgbClr val="FF0000"/>
              </a:solidFill>
            </a:rPr>
            <a:t> a, b, c, d </a:t>
          </a:r>
          <a:r>
            <a:rPr lang="en-US" sz="1200" b="1" dirty="0" err="1" smtClean="0">
              <a:solidFill>
                <a:srgbClr val="FF0000"/>
              </a:solidFill>
            </a:rPr>
            <a:t>và</a:t>
          </a:r>
          <a:r>
            <a:rPr lang="en-US" sz="1200" b="1" dirty="0" smtClean="0">
              <a:solidFill>
                <a:srgbClr val="FF0000"/>
              </a:solidFill>
            </a:rPr>
            <a:t> g </a:t>
          </a:r>
          <a:r>
            <a:rPr lang="en-US" sz="1200" b="1" dirty="0" err="1" smtClean="0">
              <a:solidFill>
                <a:srgbClr val="FF0000"/>
              </a:solidFill>
            </a:rPr>
            <a:t>khoản</a:t>
          </a:r>
          <a:r>
            <a:rPr lang="en-US" sz="1200" b="1" dirty="0" smtClean="0">
              <a:solidFill>
                <a:srgbClr val="FF0000"/>
              </a:solidFill>
            </a:rPr>
            <a:t> 1 </a:t>
          </a:r>
          <a:r>
            <a:rPr lang="en-US" sz="1200" b="1" dirty="0" err="1" smtClean="0">
              <a:solidFill>
                <a:srgbClr val="FF0000"/>
              </a:solidFill>
            </a:rPr>
            <a:t>Điều</a:t>
          </a:r>
          <a:r>
            <a:rPr lang="en-US" sz="1200" b="1" dirty="0" smtClean="0">
              <a:solidFill>
                <a:srgbClr val="FF0000"/>
              </a:solidFill>
            </a:rPr>
            <a:t> 36 </a:t>
          </a:r>
          <a:r>
            <a:rPr lang="en-US" sz="1200" b="1" dirty="0" err="1" smtClean="0">
              <a:solidFill>
                <a:srgbClr val="FF0000"/>
              </a:solidFill>
            </a:rPr>
            <a:t>của</a:t>
          </a:r>
          <a:r>
            <a:rPr lang="en-US" sz="1200" b="1" dirty="0" smtClean="0">
              <a:solidFill>
                <a:srgbClr val="FF0000"/>
              </a:solidFill>
            </a:rPr>
            <a:t> </a:t>
          </a:r>
          <a:r>
            <a:rPr lang="en-US" sz="1200" b="1" dirty="0" err="1" smtClean="0">
              <a:solidFill>
                <a:srgbClr val="FF0000"/>
              </a:solidFill>
            </a:rPr>
            <a:t>Luật</a:t>
          </a:r>
          <a:r>
            <a:rPr lang="en-US" sz="1600" b="1" dirty="0" smtClean="0">
              <a:solidFill>
                <a:srgbClr val="FFFF00"/>
              </a:solidFill>
            </a:rPr>
            <a:t>); </a:t>
          </a:r>
          <a:r>
            <a:rPr lang="en-US" sz="1200" b="1" dirty="0" smtClean="0">
              <a:solidFill>
                <a:srgbClr val="FFFF00"/>
              </a:solidFill>
            </a:rPr>
            <a:t>UBND </a:t>
          </a:r>
          <a:r>
            <a:rPr lang="en-US" sz="1200" b="1" dirty="0" err="1" smtClean="0">
              <a:solidFill>
                <a:srgbClr val="FFFF00"/>
              </a:solidFill>
            </a:rPr>
            <a:t>huyện</a:t>
          </a:r>
          <a:r>
            <a:rPr lang="en-US" sz="1200" b="1" dirty="0" smtClean="0">
              <a:solidFill>
                <a:srgbClr val="FFFF00"/>
              </a:solidFill>
            </a:rPr>
            <a:t> </a:t>
          </a:r>
          <a:endParaRPr lang="en-US" sz="1200" dirty="0">
            <a:solidFill>
              <a:srgbClr val="FFFF00"/>
            </a:solidFill>
          </a:endParaRPr>
        </a:p>
      </dgm:t>
    </dgm:pt>
    <dgm:pt modelId="{89CC3221-1771-4DA0-875F-27B217D674A2}" type="sibTrans" cxnId="{E19BB296-6501-49B5-A80D-5677DF00E814}">
      <dgm:prSet/>
      <dgm:spPr/>
      <dgm:t>
        <a:bodyPr/>
        <a:lstStyle/>
        <a:p>
          <a:endParaRPr lang="en-US"/>
        </a:p>
      </dgm:t>
    </dgm:pt>
    <dgm:pt modelId="{961C8BCB-DEA8-4F43-84AF-5C1612254E68}" type="parTrans" cxnId="{E19BB296-6501-49B5-A80D-5677DF00E814}">
      <dgm:prSet/>
      <dgm:spPr/>
      <dgm:t>
        <a:bodyPr/>
        <a:lstStyle/>
        <a:p>
          <a:endParaRPr lang="en-US"/>
        </a:p>
      </dgm:t>
    </dgm:pt>
    <dgm:pt modelId="{0FDCDFBA-66D7-4E5F-90C0-77D0C3AD25CC}" type="pres">
      <dgm:prSet presAssocID="{4568AA97-0255-49EB-AEFB-2840346618DA}" presName="Name0" presStyleCnt="0">
        <dgm:presLayoutVars>
          <dgm:dir/>
          <dgm:animLvl val="lvl"/>
          <dgm:resizeHandles val="exact"/>
        </dgm:presLayoutVars>
      </dgm:prSet>
      <dgm:spPr/>
    </dgm:pt>
    <dgm:pt modelId="{F9A4637F-1DFE-4BC0-87F5-B543474B506D}" type="pres">
      <dgm:prSet presAssocID="{0F8551D4-31CB-4978-B219-CF29956C35F8}" presName="Name8" presStyleCnt="0"/>
      <dgm:spPr/>
    </dgm:pt>
    <dgm:pt modelId="{49E9C1D9-FDE7-4CFD-B6E6-3FD90E64EEEB}" type="pres">
      <dgm:prSet presAssocID="{0F8551D4-31CB-4978-B219-CF29956C35F8}" presName="level" presStyleLbl="node1" presStyleIdx="0" presStyleCnt="4" custLinFactNeighborX="5851" custLinFactNeighborY="-67066">
        <dgm:presLayoutVars>
          <dgm:chMax val="1"/>
          <dgm:bulletEnabled val="1"/>
        </dgm:presLayoutVars>
      </dgm:prSet>
      <dgm:spPr/>
      <dgm:t>
        <a:bodyPr/>
        <a:lstStyle/>
        <a:p>
          <a:endParaRPr lang="en-US"/>
        </a:p>
      </dgm:t>
    </dgm:pt>
    <dgm:pt modelId="{0A242521-2119-4D2C-A2DE-DA067C3FCF2B}" type="pres">
      <dgm:prSet presAssocID="{0F8551D4-31CB-4978-B219-CF29956C35F8}" presName="levelTx" presStyleLbl="revTx" presStyleIdx="0" presStyleCnt="0">
        <dgm:presLayoutVars>
          <dgm:chMax val="1"/>
          <dgm:bulletEnabled val="1"/>
        </dgm:presLayoutVars>
      </dgm:prSet>
      <dgm:spPr/>
      <dgm:t>
        <a:bodyPr/>
        <a:lstStyle/>
        <a:p>
          <a:endParaRPr lang="en-US"/>
        </a:p>
      </dgm:t>
    </dgm:pt>
    <dgm:pt modelId="{19472828-1688-476F-80D8-948576299A92}" type="pres">
      <dgm:prSet presAssocID="{E897ADCE-F9D0-4DF0-AE1C-99DB19C9E7FC}" presName="Name8" presStyleCnt="0"/>
      <dgm:spPr/>
    </dgm:pt>
    <dgm:pt modelId="{DDA6E85B-23E2-4215-BEF5-C7D92B3F2060}" type="pres">
      <dgm:prSet presAssocID="{E897ADCE-F9D0-4DF0-AE1C-99DB19C9E7FC}" presName="level" presStyleLbl="node1" presStyleIdx="1" presStyleCnt="4" custLinFactNeighborX="-847" custLinFactNeighborY="1612">
        <dgm:presLayoutVars>
          <dgm:chMax val="1"/>
          <dgm:bulletEnabled val="1"/>
        </dgm:presLayoutVars>
      </dgm:prSet>
      <dgm:spPr/>
      <dgm:t>
        <a:bodyPr/>
        <a:lstStyle/>
        <a:p>
          <a:endParaRPr lang="en-US"/>
        </a:p>
      </dgm:t>
    </dgm:pt>
    <dgm:pt modelId="{FD78323B-C8C4-42CE-A01F-E0654B423A85}" type="pres">
      <dgm:prSet presAssocID="{E897ADCE-F9D0-4DF0-AE1C-99DB19C9E7FC}" presName="levelTx" presStyleLbl="revTx" presStyleIdx="0" presStyleCnt="0">
        <dgm:presLayoutVars>
          <dgm:chMax val="1"/>
          <dgm:bulletEnabled val="1"/>
        </dgm:presLayoutVars>
      </dgm:prSet>
      <dgm:spPr/>
      <dgm:t>
        <a:bodyPr/>
        <a:lstStyle/>
        <a:p>
          <a:endParaRPr lang="en-US"/>
        </a:p>
      </dgm:t>
    </dgm:pt>
    <dgm:pt modelId="{C523CF58-5E27-46A1-ABDF-BE97F4F38477}" type="pres">
      <dgm:prSet presAssocID="{EA7BEAFA-70FC-456F-A563-F22374D7593A}" presName="Name8" presStyleCnt="0"/>
      <dgm:spPr/>
    </dgm:pt>
    <dgm:pt modelId="{C9952937-3D8A-468F-A344-0355D6D53EC4}" type="pres">
      <dgm:prSet presAssocID="{EA7BEAFA-70FC-456F-A563-F22374D7593A}" presName="level" presStyleLbl="node1" presStyleIdx="2" presStyleCnt="4" custScaleX="101289" custLinFactNeighborX="-1461" custLinFactNeighborY="-261">
        <dgm:presLayoutVars>
          <dgm:chMax val="1"/>
          <dgm:bulletEnabled val="1"/>
        </dgm:presLayoutVars>
      </dgm:prSet>
      <dgm:spPr/>
      <dgm:t>
        <a:bodyPr/>
        <a:lstStyle/>
        <a:p>
          <a:endParaRPr lang="en-US"/>
        </a:p>
      </dgm:t>
    </dgm:pt>
    <dgm:pt modelId="{F4ACE6EF-D079-4FA4-A8BB-6C3AC1DCD3AC}" type="pres">
      <dgm:prSet presAssocID="{EA7BEAFA-70FC-456F-A563-F22374D7593A}" presName="levelTx" presStyleLbl="revTx" presStyleIdx="0" presStyleCnt="0">
        <dgm:presLayoutVars>
          <dgm:chMax val="1"/>
          <dgm:bulletEnabled val="1"/>
        </dgm:presLayoutVars>
      </dgm:prSet>
      <dgm:spPr/>
      <dgm:t>
        <a:bodyPr/>
        <a:lstStyle/>
        <a:p>
          <a:endParaRPr lang="en-US"/>
        </a:p>
      </dgm:t>
    </dgm:pt>
    <dgm:pt modelId="{F4452AAC-C3D3-4CC6-8736-2D1EC491873B}" type="pres">
      <dgm:prSet presAssocID="{98E9A0FF-D06F-4E72-954B-994C76DF844E}" presName="Name8" presStyleCnt="0"/>
      <dgm:spPr/>
    </dgm:pt>
    <dgm:pt modelId="{50C535AD-2D22-4525-8821-60AF1287BA80}" type="pres">
      <dgm:prSet presAssocID="{98E9A0FF-D06F-4E72-954B-994C76DF844E}" presName="level" presStyleLbl="node1" presStyleIdx="3" presStyleCnt="4">
        <dgm:presLayoutVars>
          <dgm:chMax val="1"/>
          <dgm:bulletEnabled val="1"/>
        </dgm:presLayoutVars>
      </dgm:prSet>
      <dgm:spPr/>
      <dgm:t>
        <a:bodyPr/>
        <a:lstStyle/>
        <a:p>
          <a:endParaRPr lang="en-US"/>
        </a:p>
      </dgm:t>
    </dgm:pt>
    <dgm:pt modelId="{BB27AC91-DFC6-4E95-8B87-03A143148E17}" type="pres">
      <dgm:prSet presAssocID="{98E9A0FF-D06F-4E72-954B-994C76DF844E}" presName="levelTx" presStyleLbl="revTx" presStyleIdx="0" presStyleCnt="0">
        <dgm:presLayoutVars>
          <dgm:chMax val="1"/>
          <dgm:bulletEnabled val="1"/>
        </dgm:presLayoutVars>
      </dgm:prSet>
      <dgm:spPr/>
      <dgm:t>
        <a:bodyPr/>
        <a:lstStyle/>
        <a:p>
          <a:endParaRPr lang="en-US"/>
        </a:p>
      </dgm:t>
    </dgm:pt>
  </dgm:ptLst>
  <dgm:cxnLst>
    <dgm:cxn modelId="{8016F88F-3D48-4563-BCCC-C97CE86970E6}" type="presOf" srcId="{98E9A0FF-D06F-4E72-954B-994C76DF844E}" destId="{50C535AD-2D22-4525-8821-60AF1287BA80}" srcOrd="0" destOrd="0" presId="urn:microsoft.com/office/officeart/2005/8/layout/pyramid3"/>
    <dgm:cxn modelId="{DA31DAB6-1795-464D-9B28-91DBE8D01743}" type="presOf" srcId="{0F8551D4-31CB-4978-B219-CF29956C35F8}" destId="{49E9C1D9-FDE7-4CFD-B6E6-3FD90E64EEEB}" srcOrd="0" destOrd="0" presId="urn:microsoft.com/office/officeart/2005/8/layout/pyramid3"/>
    <dgm:cxn modelId="{283B0FF7-0E84-45E9-9DB0-FAA0B1399160}" srcId="{4568AA97-0255-49EB-AEFB-2840346618DA}" destId="{E897ADCE-F9D0-4DF0-AE1C-99DB19C9E7FC}" srcOrd="1" destOrd="0" parTransId="{4A028C18-26F5-4253-AC18-0586940E8C26}" sibTransId="{7C8129F4-2F74-491A-9341-016B9D9F7EBE}"/>
    <dgm:cxn modelId="{1D1814E1-9D11-49D6-A03E-7FD974E08ACB}" type="presOf" srcId="{E897ADCE-F9D0-4DF0-AE1C-99DB19C9E7FC}" destId="{DDA6E85B-23E2-4215-BEF5-C7D92B3F2060}" srcOrd="0" destOrd="0" presId="urn:microsoft.com/office/officeart/2005/8/layout/pyramid3"/>
    <dgm:cxn modelId="{6AE43D46-CEED-4CD7-AF4D-5073EFF61A62}" srcId="{4568AA97-0255-49EB-AEFB-2840346618DA}" destId="{0F8551D4-31CB-4978-B219-CF29956C35F8}" srcOrd="0" destOrd="0" parTransId="{C6E71EE4-BC27-44A7-9189-DA915C80F5AA}" sibTransId="{E9D2E834-DD0A-4B67-868E-DF4297673260}"/>
    <dgm:cxn modelId="{B4DF23FA-7A45-4D1E-A25C-7CC0E4417F1E}" type="presOf" srcId="{E897ADCE-F9D0-4DF0-AE1C-99DB19C9E7FC}" destId="{FD78323B-C8C4-42CE-A01F-E0654B423A85}" srcOrd="1" destOrd="0" presId="urn:microsoft.com/office/officeart/2005/8/layout/pyramid3"/>
    <dgm:cxn modelId="{FB56CD21-744A-4605-B973-C5D1A031A122}" type="presOf" srcId="{0F8551D4-31CB-4978-B219-CF29956C35F8}" destId="{0A242521-2119-4D2C-A2DE-DA067C3FCF2B}" srcOrd="1" destOrd="0" presId="urn:microsoft.com/office/officeart/2005/8/layout/pyramid3"/>
    <dgm:cxn modelId="{40B43EC5-EDE2-4AA5-891E-DB97CDE7C36D}" srcId="{4568AA97-0255-49EB-AEFB-2840346618DA}" destId="{98E9A0FF-D06F-4E72-954B-994C76DF844E}" srcOrd="3" destOrd="0" parTransId="{14B43873-3ED8-442B-BF22-F0AC9E2B2A27}" sibTransId="{CBA19CFB-B2CF-4282-AFD9-842D587A858D}"/>
    <dgm:cxn modelId="{F6413BB5-C1E8-4C66-9EDA-004A8FB65862}" type="presOf" srcId="{EA7BEAFA-70FC-456F-A563-F22374D7593A}" destId="{F4ACE6EF-D079-4FA4-A8BB-6C3AC1DCD3AC}" srcOrd="1" destOrd="0" presId="urn:microsoft.com/office/officeart/2005/8/layout/pyramid3"/>
    <dgm:cxn modelId="{E19BB296-6501-49B5-A80D-5677DF00E814}" srcId="{4568AA97-0255-49EB-AEFB-2840346618DA}" destId="{EA7BEAFA-70FC-456F-A563-F22374D7593A}" srcOrd="2" destOrd="0" parTransId="{961C8BCB-DEA8-4F43-84AF-5C1612254E68}" sibTransId="{89CC3221-1771-4DA0-875F-27B217D674A2}"/>
    <dgm:cxn modelId="{39253F29-2A8B-4AD8-964E-01136702FFB0}" type="presOf" srcId="{EA7BEAFA-70FC-456F-A563-F22374D7593A}" destId="{C9952937-3D8A-468F-A344-0355D6D53EC4}" srcOrd="0" destOrd="0" presId="urn:microsoft.com/office/officeart/2005/8/layout/pyramid3"/>
    <dgm:cxn modelId="{923CEDC1-AED2-4744-B164-10D0B46DD5F3}" type="presOf" srcId="{4568AA97-0255-49EB-AEFB-2840346618DA}" destId="{0FDCDFBA-66D7-4E5F-90C0-77D0C3AD25CC}" srcOrd="0" destOrd="0" presId="urn:microsoft.com/office/officeart/2005/8/layout/pyramid3"/>
    <dgm:cxn modelId="{F47BDAAB-55EC-44B9-A8B5-68BBED1BB5B7}" type="presOf" srcId="{98E9A0FF-D06F-4E72-954B-994C76DF844E}" destId="{BB27AC91-DFC6-4E95-8B87-03A143148E17}" srcOrd="1" destOrd="0" presId="urn:microsoft.com/office/officeart/2005/8/layout/pyramid3"/>
    <dgm:cxn modelId="{42DC1E9F-6C46-483E-A812-CE5241118BDD}" type="presParOf" srcId="{0FDCDFBA-66D7-4E5F-90C0-77D0C3AD25CC}" destId="{F9A4637F-1DFE-4BC0-87F5-B543474B506D}" srcOrd="0" destOrd="0" presId="urn:microsoft.com/office/officeart/2005/8/layout/pyramid3"/>
    <dgm:cxn modelId="{8938B0AA-6B0D-4D8C-9741-1959FC38806C}" type="presParOf" srcId="{F9A4637F-1DFE-4BC0-87F5-B543474B506D}" destId="{49E9C1D9-FDE7-4CFD-B6E6-3FD90E64EEEB}" srcOrd="0" destOrd="0" presId="urn:microsoft.com/office/officeart/2005/8/layout/pyramid3"/>
    <dgm:cxn modelId="{DFC675A3-3E51-4EF5-B48F-17BE66698092}" type="presParOf" srcId="{F9A4637F-1DFE-4BC0-87F5-B543474B506D}" destId="{0A242521-2119-4D2C-A2DE-DA067C3FCF2B}" srcOrd="1" destOrd="0" presId="urn:microsoft.com/office/officeart/2005/8/layout/pyramid3"/>
    <dgm:cxn modelId="{8EB71946-E318-47B3-B6E3-D58BF585F8CF}" type="presParOf" srcId="{0FDCDFBA-66D7-4E5F-90C0-77D0C3AD25CC}" destId="{19472828-1688-476F-80D8-948576299A92}" srcOrd="1" destOrd="0" presId="urn:microsoft.com/office/officeart/2005/8/layout/pyramid3"/>
    <dgm:cxn modelId="{F5F03FD3-DBD9-45DB-92C7-4684A2FFA7CD}" type="presParOf" srcId="{19472828-1688-476F-80D8-948576299A92}" destId="{DDA6E85B-23E2-4215-BEF5-C7D92B3F2060}" srcOrd="0" destOrd="0" presId="urn:microsoft.com/office/officeart/2005/8/layout/pyramid3"/>
    <dgm:cxn modelId="{F2ECB8B2-A8A6-4E0A-927C-BF6C348A29E7}" type="presParOf" srcId="{19472828-1688-476F-80D8-948576299A92}" destId="{FD78323B-C8C4-42CE-A01F-E0654B423A85}" srcOrd="1" destOrd="0" presId="urn:microsoft.com/office/officeart/2005/8/layout/pyramid3"/>
    <dgm:cxn modelId="{15FD9A83-1133-421E-A006-925B15719216}" type="presParOf" srcId="{0FDCDFBA-66D7-4E5F-90C0-77D0C3AD25CC}" destId="{C523CF58-5E27-46A1-ABDF-BE97F4F38477}" srcOrd="2" destOrd="0" presId="urn:microsoft.com/office/officeart/2005/8/layout/pyramid3"/>
    <dgm:cxn modelId="{7C63CCCB-5C3D-422B-AA4F-3408F98A4000}" type="presParOf" srcId="{C523CF58-5E27-46A1-ABDF-BE97F4F38477}" destId="{C9952937-3D8A-468F-A344-0355D6D53EC4}" srcOrd="0" destOrd="0" presId="urn:microsoft.com/office/officeart/2005/8/layout/pyramid3"/>
    <dgm:cxn modelId="{F8AE86FF-0668-4F3B-A1E2-335D792CEAC0}" type="presParOf" srcId="{C523CF58-5E27-46A1-ABDF-BE97F4F38477}" destId="{F4ACE6EF-D079-4FA4-A8BB-6C3AC1DCD3AC}" srcOrd="1" destOrd="0" presId="urn:microsoft.com/office/officeart/2005/8/layout/pyramid3"/>
    <dgm:cxn modelId="{87094675-5B25-41F7-BAC2-593E9122247A}" type="presParOf" srcId="{0FDCDFBA-66D7-4E5F-90C0-77D0C3AD25CC}" destId="{F4452AAC-C3D3-4CC6-8736-2D1EC491873B}" srcOrd="3" destOrd="0" presId="urn:microsoft.com/office/officeart/2005/8/layout/pyramid3"/>
    <dgm:cxn modelId="{8B99A97D-B9F7-4F95-8C9D-0F28C251F80F}" type="presParOf" srcId="{F4452AAC-C3D3-4CC6-8736-2D1EC491873B}" destId="{50C535AD-2D22-4525-8821-60AF1287BA80}" srcOrd="0" destOrd="0" presId="urn:microsoft.com/office/officeart/2005/8/layout/pyramid3"/>
    <dgm:cxn modelId="{1D9F9442-8677-442B-8AF2-84D58E9B6154}" type="presParOf" srcId="{F4452AAC-C3D3-4CC6-8736-2D1EC491873B}" destId="{BB27AC91-DFC6-4E95-8B87-03A143148E17}"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9C1D9-FDE7-4CFD-B6E6-3FD90E64EEEB}">
      <dsp:nvSpPr>
        <dsp:cNvPr id="0" name=""/>
        <dsp:cNvSpPr/>
      </dsp:nvSpPr>
      <dsp:spPr>
        <a:xfrm rot="10800000">
          <a:off x="0" y="0"/>
          <a:ext cx="9334401" cy="1098005"/>
        </a:xfrm>
        <a:prstGeom prst="trapezoid">
          <a:avLst>
            <a:gd name="adj" fmla="val 10626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smtClean="0">
              <a:solidFill>
                <a:srgbClr val="FFFF00"/>
              </a:solidFill>
            </a:rPr>
            <a:t>Nhóm</a:t>
          </a:r>
          <a:r>
            <a:rPr lang="en-US" sz="2800" b="1" kern="1200" dirty="0" smtClean="0">
              <a:solidFill>
                <a:srgbClr val="FFFF00"/>
              </a:solidFill>
            </a:rPr>
            <a:t> I- </a:t>
          </a:r>
          <a:r>
            <a:rPr lang="en-US" sz="2800" b="1" kern="1200" dirty="0" err="1" smtClean="0">
              <a:solidFill>
                <a:srgbClr val="FFFF00"/>
              </a:solidFill>
            </a:rPr>
            <a:t>nguy</a:t>
          </a:r>
          <a:r>
            <a:rPr lang="en-US" sz="2800" b="1" kern="1200" dirty="0" smtClean="0">
              <a:solidFill>
                <a:srgbClr val="FFFF00"/>
              </a:solidFill>
            </a:rPr>
            <a:t> </a:t>
          </a:r>
          <a:r>
            <a:rPr lang="en-US" sz="2800" b="1" kern="1200" dirty="0" err="1" smtClean="0">
              <a:solidFill>
                <a:srgbClr val="FFFF00"/>
              </a:solidFill>
            </a:rPr>
            <a:t>cơ</a:t>
          </a:r>
          <a:r>
            <a:rPr lang="en-US" sz="2800" b="1" kern="1200" dirty="0" smtClean="0">
              <a:solidFill>
                <a:srgbClr val="FFFF00"/>
              </a:solidFill>
            </a:rPr>
            <a:t> </a:t>
          </a:r>
          <a:r>
            <a:rPr lang="en-US" sz="2800" b="1" kern="1200" dirty="0" err="1" smtClean="0">
              <a:solidFill>
                <a:srgbClr val="FFFF00"/>
              </a:solidFill>
            </a:rPr>
            <a:t>cao</a:t>
          </a:r>
          <a:endParaRPr lang="en-US" sz="2800" b="1" kern="1200" dirty="0" smtClean="0">
            <a:solidFill>
              <a:srgbClr val="FFFF00"/>
            </a:solidFill>
          </a:endParaRPr>
        </a:p>
        <a:p>
          <a:pPr lvl="0" algn="ctr" defTabSz="1244600">
            <a:lnSpc>
              <a:spcPct val="90000"/>
            </a:lnSpc>
            <a:spcBef>
              <a:spcPct val="0"/>
            </a:spcBef>
            <a:spcAft>
              <a:spcPct val="35000"/>
            </a:spcAft>
          </a:pPr>
          <a:r>
            <a:rPr lang="en-US" sz="1800" b="1" kern="1200" dirty="0" smtClean="0">
              <a:solidFill>
                <a:srgbClr val="FFFF00"/>
              </a:solidFill>
            </a:rPr>
            <a:t>ĐTM </a:t>
          </a:r>
          <a:r>
            <a:rPr lang="en-US" sz="1800" b="1" kern="1200" dirty="0" err="1" smtClean="0">
              <a:solidFill>
                <a:srgbClr val="FFFF00"/>
              </a:solidFill>
            </a:rPr>
            <a:t>sơ</a:t>
          </a:r>
          <a:r>
            <a:rPr lang="en-US" sz="1800" b="1" kern="1200" dirty="0" smtClean="0">
              <a:solidFill>
                <a:srgbClr val="FFFF00"/>
              </a:solidFill>
            </a:rPr>
            <a:t> </a:t>
          </a:r>
          <a:r>
            <a:rPr lang="en-US" sz="1800" b="1" kern="1200" dirty="0" err="1" smtClean="0">
              <a:solidFill>
                <a:srgbClr val="FFFF00"/>
              </a:solidFill>
            </a:rPr>
            <a:t>bộ</a:t>
          </a:r>
          <a:r>
            <a:rPr lang="en-US" sz="1800" b="1" kern="1200" dirty="0" smtClean="0">
              <a:solidFill>
                <a:srgbClr val="FFFF00"/>
              </a:solidFill>
              <a:sym typeface="Wingdings" pitchFamily="2" charset="2"/>
            </a:rPr>
            <a:t> ĐTM GPMT 7 </a:t>
          </a:r>
          <a:r>
            <a:rPr lang="en-US" sz="1800" b="1" kern="1200" dirty="0" err="1" smtClean="0">
              <a:solidFill>
                <a:srgbClr val="FFFF00"/>
              </a:solidFill>
              <a:sym typeface="Wingdings" pitchFamily="2" charset="2"/>
            </a:rPr>
            <a:t>năm</a:t>
          </a:r>
          <a:r>
            <a:rPr lang="en-US" sz="1800" b="1" kern="1200" dirty="0" smtClean="0">
              <a:solidFill>
                <a:srgbClr val="FFFF00"/>
              </a:solidFill>
              <a:sym typeface="Wingdings" pitchFamily="2" charset="2"/>
            </a:rPr>
            <a:t> (</a:t>
          </a:r>
          <a:r>
            <a:rPr lang="en-US" sz="1800" b="1" kern="1200" dirty="0" err="1" smtClean="0">
              <a:solidFill>
                <a:srgbClr val="FF0000"/>
              </a:solidFill>
            </a:rPr>
            <a:t>trước</a:t>
          </a:r>
          <a:r>
            <a:rPr lang="en-US" sz="1800" b="1" kern="1200" dirty="0" smtClean="0">
              <a:solidFill>
                <a:srgbClr val="FF0000"/>
              </a:solidFill>
            </a:rPr>
            <a:t> </a:t>
          </a:r>
          <a:r>
            <a:rPr lang="en-US" sz="1800" b="1" kern="1200" dirty="0" err="1" smtClean="0">
              <a:solidFill>
                <a:srgbClr val="FF0000"/>
              </a:solidFill>
            </a:rPr>
            <a:t>khi</a:t>
          </a:r>
          <a:r>
            <a:rPr lang="en-US" sz="1800" b="1" kern="1200" dirty="0" smtClean="0">
              <a:solidFill>
                <a:srgbClr val="FF0000"/>
              </a:solidFill>
            </a:rPr>
            <a:t> VHTN</a:t>
          </a:r>
          <a:r>
            <a:rPr lang="en-US" sz="1800" b="1" kern="1200" dirty="0" smtClean="0">
              <a:solidFill>
                <a:srgbClr val="FFFF00"/>
              </a:solidFill>
            </a:rPr>
            <a:t>)</a:t>
          </a:r>
          <a:r>
            <a:rPr lang="en-US" sz="1800" b="1" kern="1200" dirty="0" smtClean="0">
              <a:solidFill>
                <a:srgbClr val="FFFF00"/>
              </a:solidFill>
              <a:sym typeface="Wingdings" pitchFamily="2" charset="2"/>
            </a:rPr>
            <a:t>; </a:t>
          </a:r>
          <a:r>
            <a:rPr lang="en-US" sz="1800" b="1" kern="1200" dirty="0" err="1" smtClean="0">
              <a:solidFill>
                <a:srgbClr val="FFFF00"/>
              </a:solidFill>
              <a:sym typeface="Wingdings" pitchFamily="2" charset="2"/>
            </a:rPr>
            <a:t>Bộ</a:t>
          </a:r>
          <a:r>
            <a:rPr lang="en-US" sz="1800" b="1" kern="1200" dirty="0" smtClean="0">
              <a:solidFill>
                <a:srgbClr val="FFFF00"/>
              </a:solidFill>
              <a:sym typeface="Wingdings" pitchFamily="2" charset="2"/>
            </a:rPr>
            <a:t> TNMT</a:t>
          </a:r>
          <a:endParaRPr lang="en-US" sz="1800" b="1" kern="1200" dirty="0">
            <a:solidFill>
              <a:srgbClr val="FFFF00"/>
            </a:solidFill>
          </a:endParaRPr>
        </a:p>
      </dsp:txBody>
      <dsp:txXfrm rot="-10800000">
        <a:off x="1633520" y="0"/>
        <a:ext cx="6067360" cy="1098005"/>
      </dsp:txXfrm>
    </dsp:sp>
    <dsp:sp modelId="{DDA6E85B-23E2-4215-BEF5-C7D92B3F2060}">
      <dsp:nvSpPr>
        <dsp:cNvPr id="0" name=""/>
        <dsp:cNvSpPr/>
      </dsp:nvSpPr>
      <dsp:spPr>
        <a:xfrm rot="10800000">
          <a:off x="1107503" y="1115705"/>
          <a:ext cx="7000800" cy="1098005"/>
        </a:xfrm>
        <a:prstGeom prst="trapezoid">
          <a:avLst>
            <a:gd name="adj" fmla="val 10626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FFFF00"/>
              </a:solidFill>
            </a:rPr>
            <a:t>Nhóm</a:t>
          </a:r>
          <a:r>
            <a:rPr lang="en-US" sz="2400" b="1" kern="1200" dirty="0" smtClean="0">
              <a:solidFill>
                <a:srgbClr val="FFFF00"/>
              </a:solidFill>
            </a:rPr>
            <a:t> II- </a:t>
          </a:r>
          <a:r>
            <a:rPr lang="en-US" sz="2400" b="1" kern="1200" dirty="0" err="1" smtClean="0">
              <a:solidFill>
                <a:srgbClr val="FFFF00"/>
              </a:solidFill>
            </a:rPr>
            <a:t>nguy</a:t>
          </a:r>
          <a:r>
            <a:rPr lang="en-US" sz="2400" b="1" kern="1200" dirty="0" smtClean="0">
              <a:solidFill>
                <a:srgbClr val="FFFF00"/>
              </a:solidFill>
            </a:rPr>
            <a:t> </a:t>
          </a:r>
          <a:r>
            <a:rPr lang="en-US" sz="2400" b="1" kern="1200" dirty="0" err="1" smtClean="0">
              <a:solidFill>
                <a:srgbClr val="FFFF00"/>
              </a:solidFill>
            </a:rPr>
            <a:t>cơ</a:t>
          </a:r>
          <a:endParaRPr lang="en-US" sz="2400" b="1" kern="1200" dirty="0" smtClean="0">
            <a:solidFill>
              <a:srgbClr val="FFFF00"/>
            </a:solidFill>
          </a:endParaRPr>
        </a:p>
        <a:p>
          <a:pPr lvl="0" algn="ctr" defTabSz="1066800">
            <a:lnSpc>
              <a:spcPct val="90000"/>
            </a:lnSpc>
            <a:spcBef>
              <a:spcPct val="0"/>
            </a:spcBef>
            <a:spcAft>
              <a:spcPct val="35000"/>
            </a:spcAft>
          </a:pPr>
          <a:r>
            <a:rPr lang="en-US" sz="1600" b="1" kern="1200" dirty="0" smtClean="0">
              <a:solidFill>
                <a:srgbClr val="FFFF00"/>
              </a:solidFill>
            </a:rPr>
            <a:t>ĐTM</a:t>
          </a:r>
          <a:r>
            <a:rPr lang="en-US" sz="1600" b="1" kern="1200" dirty="0" smtClean="0">
              <a:solidFill>
                <a:srgbClr val="FFFF00"/>
              </a:solidFill>
              <a:sym typeface="Wingdings" pitchFamily="2" charset="2"/>
            </a:rPr>
            <a:t> GPMT 10 </a:t>
          </a:r>
          <a:r>
            <a:rPr lang="en-US" sz="1600" b="1" kern="1200" dirty="0" err="1" smtClean="0">
              <a:solidFill>
                <a:srgbClr val="FFFF00"/>
              </a:solidFill>
              <a:sym typeface="Wingdings" pitchFamily="2" charset="2"/>
            </a:rPr>
            <a:t>năm</a:t>
          </a:r>
          <a:r>
            <a:rPr lang="en-US" sz="1600" b="1" kern="1200" dirty="0" smtClean="0">
              <a:solidFill>
                <a:srgbClr val="FFFF00"/>
              </a:solidFill>
              <a:sym typeface="Wingdings" pitchFamily="2" charset="2"/>
            </a:rPr>
            <a:t> (</a:t>
          </a:r>
          <a:r>
            <a:rPr lang="en-US" sz="1600" b="1" kern="1200" dirty="0" err="1" smtClean="0">
              <a:solidFill>
                <a:srgbClr val="FF0000"/>
              </a:solidFill>
            </a:rPr>
            <a:t>trước</a:t>
          </a:r>
          <a:r>
            <a:rPr lang="en-US" sz="1600" b="1" kern="1200" dirty="0" smtClean="0">
              <a:solidFill>
                <a:srgbClr val="FF0000"/>
              </a:solidFill>
            </a:rPr>
            <a:t> </a:t>
          </a:r>
          <a:r>
            <a:rPr lang="en-US" sz="1600" b="1" kern="1200" dirty="0" err="1" smtClean="0">
              <a:solidFill>
                <a:srgbClr val="FF0000"/>
              </a:solidFill>
            </a:rPr>
            <a:t>khi</a:t>
          </a:r>
          <a:r>
            <a:rPr lang="en-US" sz="1600" b="1" kern="1200" dirty="0" smtClean="0">
              <a:solidFill>
                <a:srgbClr val="FF0000"/>
              </a:solidFill>
            </a:rPr>
            <a:t> VHTN</a:t>
          </a:r>
          <a:r>
            <a:rPr lang="en-US" sz="1600" b="1" kern="1200" dirty="0" smtClean="0">
              <a:solidFill>
                <a:srgbClr val="FFFF00"/>
              </a:solidFill>
            </a:rPr>
            <a:t>)</a:t>
          </a:r>
          <a:r>
            <a:rPr lang="en-US" sz="1600" b="1" kern="1200" dirty="0" smtClean="0">
              <a:solidFill>
                <a:srgbClr val="FFFF00"/>
              </a:solidFill>
              <a:sym typeface="Wingdings" pitchFamily="2" charset="2"/>
            </a:rPr>
            <a:t>; UBND </a:t>
          </a:r>
          <a:r>
            <a:rPr lang="en-US" sz="1600" b="1" kern="1200" dirty="0" err="1" smtClean="0">
              <a:solidFill>
                <a:srgbClr val="FFFF00"/>
              </a:solidFill>
              <a:sym typeface="Wingdings" pitchFamily="2" charset="2"/>
            </a:rPr>
            <a:t>tỉnh</a:t>
          </a:r>
          <a:endParaRPr lang="en-US" sz="1600" b="1" kern="1200" dirty="0">
            <a:solidFill>
              <a:srgbClr val="FFFF00"/>
            </a:solidFill>
          </a:endParaRPr>
        </a:p>
      </dsp:txBody>
      <dsp:txXfrm rot="-10800000">
        <a:off x="2332643" y="1115705"/>
        <a:ext cx="4550520" cy="1098005"/>
      </dsp:txXfrm>
    </dsp:sp>
    <dsp:sp modelId="{C9952937-3D8A-468F-A344-0355D6D53EC4}">
      <dsp:nvSpPr>
        <dsp:cNvPr id="0" name=""/>
        <dsp:cNvSpPr/>
      </dsp:nvSpPr>
      <dsp:spPr>
        <a:xfrm rot="10800000">
          <a:off x="2235332" y="2193145"/>
          <a:ext cx="4727360" cy="1098005"/>
        </a:xfrm>
        <a:prstGeom prst="trapezoid">
          <a:avLst>
            <a:gd name="adj" fmla="val 10626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rgbClr val="FFFF00"/>
              </a:solidFill>
            </a:rPr>
            <a:t>Nhóm</a:t>
          </a:r>
          <a:r>
            <a:rPr lang="en-US" sz="2000" b="1" kern="1200" dirty="0" smtClean="0">
              <a:solidFill>
                <a:srgbClr val="FFFF00"/>
              </a:solidFill>
            </a:rPr>
            <a:t> III- </a:t>
          </a:r>
          <a:r>
            <a:rPr lang="en-US" sz="2000" b="1" kern="1200" dirty="0" err="1" smtClean="0">
              <a:solidFill>
                <a:srgbClr val="FFFF00"/>
              </a:solidFill>
            </a:rPr>
            <a:t>ít</a:t>
          </a:r>
          <a:r>
            <a:rPr lang="en-US" sz="2000" b="1" kern="1200" dirty="0" smtClean="0">
              <a:solidFill>
                <a:srgbClr val="FFFF00"/>
              </a:solidFill>
            </a:rPr>
            <a:t> </a:t>
          </a:r>
          <a:r>
            <a:rPr lang="en-US" sz="2000" b="1" kern="1200" dirty="0" err="1" smtClean="0">
              <a:solidFill>
                <a:srgbClr val="FFFF00"/>
              </a:solidFill>
            </a:rPr>
            <a:t>nguy</a:t>
          </a:r>
          <a:r>
            <a:rPr lang="en-US" sz="2000" b="1" kern="1200" dirty="0" smtClean="0">
              <a:solidFill>
                <a:srgbClr val="FFFF00"/>
              </a:solidFill>
            </a:rPr>
            <a:t> </a:t>
          </a:r>
          <a:r>
            <a:rPr lang="en-US" sz="2000" b="1" kern="1200" dirty="0" err="1" smtClean="0">
              <a:solidFill>
                <a:srgbClr val="FFFF00"/>
              </a:solidFill>
            </a:rPr>
            <a:t>cơ</a:t>
          </a:r>
          <a:endParaRPr lang="en-US" sz="2000" b="1" kern="1200" dirty="0" smtClean="0">
            <a:solidFill>
              <a:srgbClr val="FFFF00"/>
            </a:solidFill>
          </a:endParaRPr>
        </a:p>
        <a:p>
          <a:pPr lvl="0" algn="ctr" defTabSz="889000">
            <a:lnSpc>
              <a:spcPct val="90000"/>
            </a:lnSpc>
            <a:spcBef>
              <a:spcPct val="0"/>
            </a:spcBef>
            <a:spcAft>
              <a:spcPct val="35000"/>
            </a:spcAft>
          </a:pPr>
          <a:r>
            <a:rPr lang="en-US" sz="1600" b="1" kern="1200" dirty="0" smtClean="0">
              <a:solidFill>
                <a:srgbClr val="FFFF00"/>
              </a:solidFill>
            </a:rPr>
            <a:t>GPMT 10 </a:t>
          </a:r>
          <a:r>
            <a:rPr lang="en-US" sz="1600" b="1" kern="1200" dirty="0" err="1" smtClean="0">
              <a:solidFill>
                <a:srgbClr val="FFFF00"/>
              </a:solidFill>
            </a:rPr>
            <a:t>năm</a:t>
          </a:r>
          <a:r>
            <a:rPr lang="en-US" sz="1600" b="1" kern="1200" dirty="0" smtClean="0">
              <a:solidFill>
                <a:srgbClr val="FFFF00"/>
              </a:solidFill>
            </a:rPr>
            <a:t> (</a:t>
          </a:r>
          <a:r>
            <a:rPr lang="en-US" sz="1200" b="1" kern="1200" dirty="0" err="1" smtClean="0">
              <a:solidFill>
                <a:srgbClr val="FF0000"/>
              </a:solidFill>
            </a:rPr>
            <a:t>trước</a:t>
          </a:r>
          <a:r>
            <a:rPr lang="en-US" sz="1200" b="1" kern="1200" dirty="0" smtClean="0">
              <a:solidFill>
                <a:srgbClr val="FF0000"/>
              </a:solidFill>
            </a:rPr>
            <a:t> </a:t>
          </a:r>
          <a:r>
            <a:rPr lang="en-US" sz="1200" b="1" kern="1200" dirty="0" err="1" smtClean="0">
              <a:solidFill>
                <a:srgbClr val="FF0000"/>
              </a:solidFill>
            </a:rPr>
            <a:t>khi</a:t>
          </a:r>
          <a:r>
            <a:rPr lang="en-US" sz="1200" b="1" kern="1200" dirty="0" smtClean="0">
              <a:solidFill>
                <a:srgbClr val="FF0000"/>
              </a:solidFill>
            </a:rPr>
            <a:t> </a:t>
          </a:r>
          <a:r>
            <a:rPr lang="en-US" sz="1200" b="1" kern="1200" dirty="0" err="1" smtClean="0">
              <a:solidFill>
                <a:srgbClr val="FF0000"/>
              </a:solidFill>
            </a:rPr>
            <a:t>được</a:t>
          </a:r>
          <a:r>
            <a:rPr lang="en-US" sz="1200" b="1" kern="1200" dirty="0" smtClean="0">
              <a:solidFill>
                <a:srgbClr val="FF0000"/>
              </a:solidFill>
            </a:rPr>
            <a:t> </a:t>
          </a:r>
          <a:r>
            <a:rPr lang="en-US" sz="1200" b="1" kern="1200" dirty="0" err="1" smtClean="0">
              <a:solidFill>
                <a:srgbClr val="FF0000"/>
              </a:solidFill>
            </a:rPr>
            <a:t>cơ</a:t>
          </a:r>
          <a:r>
            <a:rPr lang="en-US" sz="1200" b="1" kern="1200" dirty="0" smtClean="0">
              <a:solidFill>
                <a:srgbClr val="FF0000"/>
              </a:solidFill>
            </a:rPr>
            <a:t> </a:t>
          </a:r>
          <a:r>
            <a:rPr lang="en-US" sz="1200" b="1" kern="1200" dirty="0" err="1" smtClean="0">
              <a:solidFill>
                <a:srgbClr val="FF0000"/>
              </a:solidFill>
            </a:rPr>
            <a:t>quan</a:t>
          </a:r>
          <a:r>
            <a:rPr lang="en-US" sz="1200" b="1" kern="1200" dirty="0" smtClean="0">
              <a:solidFill>
                <a:srgbClr val="FF0000"/>
              </a:solidFill>
            </a:rPr>
            <a:t> </a:t>
          </a:r>
          <a:r>
            <a:rPr lang="en-US" sz="1200" b="1" kern="1200" dirty="0" err="1" smtClean="0">
              <a:solidFill>
                <a:srgbClr val="FF0000"/>
              </a:solidFill>
            </a:rPr>
            <a:t>nhà</a:t>
          </a:r>
          <a:r>
            <a:rPr lang="en-US" sz="1200" b="1" kern="1200" dirty="0" smtClean="0">
              <a:solidFill>
                <a:srgbClr val="FF0000"/>
              </a:solidFill>
            </a:rPr>
            <a:t> </a:t>
          </a:r>
          <a:r>
            <a:rPr lang="en-US" sz="1200" b="1" kern="1200" dirty="0" err="1" smtClean="0">
              <a:solidFill>
                <a:srgbClr val="FF0000"/>
              </a:solidFill>
            </a:rPr>
            <a:t>nước</a:t>
          </a:r>
          <a:r>
            <a:rPr lang="en-US" sz="1200" b="1" kern="1200" dirty="0" smtClean="0">
              <a:solidFill>
                <a:srgbClr val="FF0000"/>
              </a:solidFill>
            </a:rPr>
            <a:t> </a:t>
          </a:r>
          <a:r>
            <a:rPr lang="en-US" sz="1200" b="1" kern="1200" dirty="0" err="1" smtClean="0">
              <a:solidFill>
                <a:srgbClr val="FF0000"/>
              </a:solidFill>
            </a:rPr>
            <a:t>có</a:t>
          </a:r>
          <a:r>
            <a:rPr lang="en-US" sz="1200" b="1" kern="1200" dirty="0" smtClean="0">
              <a:solidFill>
                <a:srgbClr val="FF0000"/>
              </a:solidFill>
            </a:rPr>
            <a:t> </a:t>
          </a:r>
          <a:r>
            <a:rPr lang="en-US" sz="1200" b="1" kern="1200" dirty="0" err="1" smtClean="0">
              <a:solidFill>
                <a:srgbClr val="FF0000"/>
              </a:solidFill>
            </a:rPr>
            <a:t>thẩm</a:t>
          </a:r>
          <a:r>
            <a:rPr lang="en-US" sz="1200" b="1" kern="1200" dirty="0" smtClean="0">
              <a:solidFill>
                <a:srgbClr val="FF0000"/>
              </a:solidFill>
            </a:rPr>
            <a:t> </a:t>
          </a:r>
          <a:r>
            <a:rPr lang="en-US" sz="1200" b="1" kern="1200" dirty="0" err="1" smtClean="0">
              <a:solidFill>
                <a:srgbClr val="FF0000"/>
              </a:solidFill>
            </a:rPr>
            <a:t>quyền</a:t>
          </a:r>
          <a:r>
            <a:rPr lang="en-US" sz="1200" b="1" kern="1200" dirty="0" smtClean="0">
              <a:solidFill>
                <a:srgbClr val="FF0000"/>
              </a:solidFill>
            </a:rPr>
            <a:t> ban </a:t>
          </a:r>
          <a:r>
            <a:rPr lang="en-US" sz="1200" b="1" kern="1200" dirty="0" err="1" smtClean="0">
              <a:solidFill>
                <a:srgbClr val="FF0000"/>
              </a:solidFill>
            </a:rPr>
            <a:t>hành</a:t>
          </a:r>
          <a:r>
            <a:rPr lang="en-US" sz="1200" b="1" kern="1200" dirty="0" smtClean="0">
              <a:solidFill>
                <a:srgbClr val="FF0000"/>
              </a:solidFill>
            </a:rPr>
            <a:t> </a:t>
          </a:r>
          <a:r>
            <a:rPr lang="en-US" sz="1200" b="1" kern="1200" dirty="0" err="1" smtClean="0">
              <a:solidFill>
                <a:srgbClr val="FF0000"/>
              </a:solidFill>
            </a:rPr>
            <a:t>văn</a:t>
          </a:r>
          <a:r>
            <a:rPr lang="en-US" sz="1200" b="1" kern="1200" dirty="0" smtClean="0">
              <a:solidFill>
                <a:srgbClr val="FF0000"/>
              </a:solidFill>
            </a:rPr>
            <a:t> </a:t>
          </a:r>
          <a:r>
            <a:rPr lang="en-US" sz="1200" b="1" kern="1200" dirty="0" err="1" smtClean="0">
              <a:solidFill>
                <a:srgbClr val="FF0000"/>
              </a:solidFill>
            </a:rPr>
            <a:t>bản</a:t>
          </a:r>
          <a:r>
            <a:rPr lang="en-US" sz="1200" b="1" kern="1200" dirty="0" smtClean="0">
              <a:solidFill>
                <a:srgbClr val="FF0000"/>
              </a:solidFill>
            </a:rPr>
            <a:t> </a:t>
          </a:r>
          <a:r>
            <a:rPr lang="en-US" sz="1200" b="1" kern="1200" dirty="0" err="1" smtClean="0">
              <a:solidFill>
                <a:srgbClr val="FF0000"/>
              </a:solidFill>
            </a:rPr>
            <a:t>quy</a:t>
          </a:r>
          <a:r>
            <a:rPr lang="en-US" sz="1200" b="1" kern="1200" dirty="0" smtClean="0">
              <a:solidFill>
                <a:srgbClr val="FF0000"/>
              </a:solidFill>
            </a:rPr>
            <a:t> </a:t>
          </a:r>
          <a:r>
            <a:rPr lang="en-US" sz="1200" b="1" kern="1200" dirty="0" err="1" smtClean="0">
              <a:solidFill>
                <a:srgbClr val="FF0000"/>
              </a:solidFill>
            </a:rPr>
            <a:t>định</a:t>
          </a:r>
          <a:r>
            <a:rPr lang="en-US" sz="1200" b="1" kern="1200" dirty="0" smtClean="0">
              <a:solidFill>
                <a:srgbClr val="FF0000"/>
              </a:solidFill>
            </a:rPr>
            <a:t> </a:t>
          </a:r>
          <a:r>
            <a:rPr lang="en-US" sz="1200" b="1" kern="1200" dirty="0" err="1" smtClean="0">
              <a:solidFill>
                <a:srgbClr val="FF0000"/>
              </a:solidFill>
            </a:rPr>
            <a:t>tại</a:t>
          </a:r>
          <a:r>
            <a:rPr lang="en-US" sz="1200" b="1" kern="1200" dirty="0" smtClean="0">
              <a:solidFill>
                <a:srgbClr val="FF0000"/>
              </a:solidFill>
            </a:rPr>
            <a:t> </a:t>
          </a:r>
          <a:r>
            <a:rPr lang="en-US" sz="1200" b="1" kern="1200" dirty="0" err="1" smtClean="0">
              <a:solidFill>
                <a:srgbClr val="FF0000"/>
              </a:solidFill>
            </a:rPr>
            <a:t>các</a:t>
          </a:r>
          <a:r>
            <a:rPr lang="en-US" sz="1200" b="1" kern="1200" dirty="0" smtClean="0">
              <a:solidFill>
                <a:srgbClr val="FF0000"/>
              </a:solidFill>
            </a:rPr>
            <a:t> </a:t>
          </a:r>
          <a:r>
            <a:rPr lang="en-US" sz="1200" b="1" kern="1200" dirty="0" err="1" smtClean="0">
              <a:solidFill>
                <a:srgbClr val="FF0000"/>
              </a:solidFill>
            </a:rPr>
            <a:t>điểm</a:t>
          </a:r>
          <a:r>
            <a:rPr lang="en-US" sz="1200" b="1" kern="1200" dirty="0" smtClean="0">
              <a:solidFill>
                <a:srgbClr val="FF0000"/>
              </a:solidFill>
            </a:rPr>
            <a:t> a, b, c, d </a:t>
          </a:r>
          <a:r>
            <a:rPr lang="en-US" sz="1200" b="1" kern="1200" dirty="0" err="1" smtClean="0">
              <a:solidFill>
                <a:srgbClr val="FF0000"/>
              </a:solidFill>
            </a:rPr>
            <a:t>và</a:t>
          </a:r>
          <a:r>
            <a:rPr lang="en-US" sz="1200" b="1" kern="1200" dirty="0" smtClean="0">
              <a:solidFill>
                <a:srgbClr val="FF0000"/>
              </a:solidFill>
            </a:rPr>
            <a:t> g </a:t>
          </a:r>
          <a:r>
            <a:rPr lang="en-US" sz="1200" b="1" kern="1200" dirty="0" err="1" smtClean="0">
              <a:solidFill>
                <a:srgbClr val="FF0000"/>
              </a:solidFill>
            </a:rPr>
            <a:t>khoản</a:t>
          </a:r>
          <a:r>
            <a:rPr lang="en-US" sz="1200" b="1" kern="1200" dirty="0" smtClean="0">
              <a:solidFill>
                <a:srgbClr val="FF0000"/>
              </a:solidFill>
            </a:rPr>
            <a:t> 1 </a:t>
          </a:r>
          <a:r>
            <a:rPr lang="en-US" sz="1200" b="1" kern="1200" dirty="0" err="1" smtClean="0">
              <a:solidFill>
                <a:srgbClr val="FF0000"/>
              </a:solidFill>
            </a:rPr>
            <a:t>Điều</a:t>
          </a:r>
          <a:r>
            <a:rPr lang="en-US" sz="1200" b="1" kern="1200" dirty="0" smtClean="0">
              <a:solidFill>
                <a:srgbClr val="FF0000"/>
              </a:solidFill>
            </a:rPr>
            <a:t> 36 </a:t>
          </a:r>
          <a:r>
            <a:rPr lang="en-US" sz="1200" b="1" kern="1200" dirty="0" err="1" smtClean="0">
              <a:solidFill>
                <a:srgbClr val="FF0000"/>
              </a:solidFill>
            </a:rPr>
            <a:t>của</a:t>
          </a:r>
          <a:r>
            <a:rPr lang="en-US" sz="1200" b="1" kern="1200" dirty="0" smtClean="0">
              <a:solidFill>
                <a:srgbClr val="FF0000"/>
              </a:solidFill>
            </a:rPr>
            <a:t> </a:t>
          </a:r>
          <a:r>
            <a:rPr lang="en-US" sz="1200" b="1" kern="1200" dirty="0" err="1" smtClean="0">
              <a:solidFill>
                <a:srgbClr val="FF0000"/>
              </a:solidFill>
            </a:rPr>
            <a:t>Luật</a:t>
          </a:r>
          <a:r>
            <a:rPr lang="en-US" sz="1600" b="1" kern="1200" dirty="0" smtClean="0">
              <a:solidFill>
                <a:srgbClr val="FFFF00"/>
              </a:solidFill>
            </a:rPr>
            <a:t>); </a:t>
          </a:r>
          <a:r>
            <a:rPr lang="en-US" sz="1200" b="1" kern="1200" dirty="0" smtClean="0">
              <a:solidFill>
                <a:srgbClr val="FFFF00"/>
              </a:solidFill>
            </a:rPr>
            <a:t>UBND </a:t>
          </a:r>
          <a:r>
            <a:rPr lang="en-US" sz="1200" b="1" kern="1200" dirty="0" err="1" smtClean="0">
              <a:solidFill>
                <a:srgbClr val="FFFF00"/>
              </a:solidFill>
            </a:rPr>
            <a:t>huyện</a:t>
          </a:r>
          <a:r>
            <a:rPr lang="en-US" sz="1200" b="1" kern="1200" dirty="0" smtClean="0">
              <a:solidFill>
                <a:srgbClr val="FFFF00"/>
              </a:solidFill>
            </a:rPr>
            <a:t> </a:t>
          </a:r>
          <a:endParaRPr lang="en-US" sz="1200" kern="1200" dirty="0">
            <a:solidFill>
              <a:srgbClr val="FFFF00"/>
            </a:solidFill>
          </a:endParaRPr>
        </a:p>
      </dsp:txBody>
      <dsp:txXfrm rot="-10800000">
        <a:off x="3062620" y="2193145"/>
        <a:ext cx="3072784" cy="1098005"/>
      </dsp:txXfrm>
    </dsp:sp>
    <dsp:sp modelId="{50C535AD-2D22-4525-8821-60AF1287BA80}">
      <dsp:nvSpPr>
        <dsp:cNvPr id="0" name=""/>
        <dsp:cNvSpPr/>
      </dsp:nvSpPr>
      <dsp:spPr>
        <a:xfrm rot="10800000">
          <a:off x="3500400" y="3294017"/>
          <a:ext cx="2333600" cy="1098005"/>
        </a:xfrm>
        <a:prstGeom prst="trapezoid">
          <a:avLst>
            <a:gd name="adj" fmla="val 106265"/>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rgbClr val="FFFF00"/>
              </a:solidFill>
            </a:rPr>
            <a:t>Nhóm</a:t>
          </a:r>
          <a:r>
            <a:rPr lang="en-US" sz="2000" b="1" kern="1200" dirty="0" smtClean="0">
              <a:solidFill>
                <a:srgbClr val="FFFF00"/>
              </a:solidFill>
            </a:rPr>
            <a:t> IV- </a:t>
          </a:r>
          <a:r>
            <a:rPr lang="en-US" sz="2000" b="1" kern="1200" dirty="0" err="1" smtClean="0">
              <a:solidFill>
                <a:srgbClr val="FFFF00"/>
              </a:solidFill>
            </a:rPr>
            <a:t>Ko</a:t>
          </a:r>
          <a:endParaRPr lang="en-US" sz="2000" b="1" kern="1200" dirty="0" smtClean="0">
            <a:solidFill>
              <a:srgbClr val="FFFF00"/>
            </a:solidFill>
          </a:endParaRPr>
        </a:p>
        <a:p>
          <a:pPr lvl="0" algn="ctr" defTabSz="889000">
            <a:lnSpc>
              <a:spcPct val="90000"/>
            </a:lnSpc>
            <a:spcBef>
              <a:spcPct val="0"/>
            </a:spcBef>
            <a:spcAft>
              <a:spcPct val="35000"/>
            </a:spcAft>
          </a:pPr>
          <a:r>
            <a:rPr lang="en-US" sz="1400" b="1" kern="1200" dirty="0" err="1" smtClean="0">
              <a:solidFill>
                <a:srgbClr val="FF0000"/>
              </a:solidFill>
            </a:rPr>
            <a:t>Đký</a:t>
          </a:r>
          <a:r>
            <a:rPr lang="en-US" sz="1400" b="1" kern="1200" dirty="0" smtClean="0">
              <a:solidFill>
                <a:srgbClr val="FF0000"/>
              </a:solidFill>
            </a:rPr>
            <a:t>- UBND </a:t>
          </a:r>
          <a:r>
            <a:rPr lang="en-US" sz="1400" b="1" kern="1200" dirty="0" err="1" smtClean="0">
              <a:solidFill>
                <a:srgbClr val="FF0000"/>
              </a:solidFill>
            </a:rPr>
            <a:t>xã</a:t>
          </a:r>
          <a:endParaRPr lang="en-US" sz="1400" b="1" kern="1200" dirty="0">
            <a:solidFill>
              <a:srgbClr val="FF0000"/>
            </a:solidFill>
          </a:endParaRPr>
        </a:p>
      </dsp:txBody>
      <dsp:txXfrm rot="-10800000">
        <a:off x="3500400" y="3294017"/>
        <a:ext cx="2333600" cy="10980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30-Nov-21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4"/>
            <a:ext cx="10972800" cy="480448"/>
          </a:xfrm>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609600" y="1397002"/>
            <a:ext cx="10972800" cy="4728633"/>
          </a:xfrm>
        </p:spPr>
        <p:txBody>
          <a:bodyPr/>
          <a:lstStyle>
            <a:lvl1pPr>
              <a:defRPr sz="16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Footer Placeholder 13"/>
          <p:cNvSpPr>
            <a:spLocks noGrp="1"/>
          </p:cNvSpPr>
          <p:nvPr>
            <p:ph type="ftr" sz="quarter" idx="10"/>
          </p:nvPr>
        </p:nvSpPr>
        <p:spPr/>
        <p:txBody>
          <a:bodyPr/>
          <a:lstStyle>
            <a:lvl1pPr>
              <a:defRPr/>
            </a:lvl1pPr>
          </a:lstStyle>
          <a:p>
            <a:pPr>
              <a:defRPr/>
            </a:pPr>
            <a:endParaRPr lang="en-US">
              <a:solidFill>
                <a:srgbClr val="04617B">
                  <a:shade val="90000"/>
                </a:srgbClr>
              </a:solidFill>
            </a:endParaRPr>
          </a:p>
        </p:txBody>
      </p:sp>
      <p:sp>
        <p:nvSpPr>
          <p:cNvPr id="5" name="Date Placeholder 5"/>
          <p:cNvSpPr>
            <a:spLocks noGrp="1"/>
          </p:cNvSpPr>
          <p:nvPr>
            <p:ph type="dt" sz="half" idx="11"/>
          </p:nvPr>
        </p:nvSpPr>
        <p:spPr/>
        <p:txBody>
          <a:bodyPr/>
          <a:lstStyle>
            <a:lvl1pPr>
              <a:defRPr>
                <a:solidFill>
                  <a:schemeClr val="tx1"/>
                </a:solidFill>
              </a:defRPr>
            </a:lvl1pPr>
          </a:lstStyle>
          <a:p>
            <a:pPr>
              <a:defRPr/>
            </a:pPr>
            <a:fld id="{F54C5BA8-2607-4027-9210-C4BAB86483DB}" type="datetime1">
              <a:rPr lang="en-GB">
                <a:solidFill>
                  <a:prstClr val="black"/>
                </a:solidFill>
              </a:rPr>
              <a:pPr>
                <a:defRPr/>
              </a:pPr>
              <a:t>30/11/2021</a:t>
            </a:fld>
            <a:endParaRPr lang="en-US" dirty="0">
              <a:solidFill>
                <a:prstClr val="black"/>
              </a:solidFill>
            </a:endParaRPr>
          </a:p>
        </p:txBody>
      </p:sp>
    </p:spTree>
    <p:extLst>
      <p:ext uri="{BB962C8B-B14F-4D97-AF65-F5344CB8AC3E}">
        <p14:creationId xmlns:p14="http://schemas.microsoft.com/office/powerpoint/2010/main" val="91216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30-Nov-21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30-Nov-21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30-Nov-21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30-Nov-21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2.%20Dieu%20114.doc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3.%20Dieu%2032-35.doc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1.%20Dieu28-29.doc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067" y="4050833"/>
            <a:ext cx="7766936" cy="2576390"/>
          </a:xfrm>
        </p:spPr>
        <p:txBody>
          <a:bodyPr>
            <a:normAutofit/>
          </a:bodyPr>
          <a:lstStyle/>
          <a:p>
            <a:endParaRPr lang="en-US" dirty="0" smtClean="0"/>
          </a:p>
          <a:p>
            <a:endParaRPr lang="en-US" dirty="0" smtClean="0"/>
          </a:p>
          <a:p>
            <a:endParaRPr lang="en-US" dirty="0"/>
          </a:p>
          <a:p>
            <a:endParaRPr lang="en-US" dirty="0" smtClean="0"/>
          </a:p>
          <a:p>
            <a:endParaRPr lang="en-US" dirty="0"/>
          </a:p>
          <a:p>
            <a:r>
              <a:rPr lang="en-US" i="1" dirty="0" err="1" smtClean="0">
                <a:latin typeface="Times New Roman" panose="02020603050405020304" pitchFamily="18" charset="0"/>
                <a:cs typeface="Times New Roman" panose="02020603050405020304" pitchFamily="18" charset="0"/>
              </a:rPr>
              <a:t>Bình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Dương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ngày</a:t>
            </a:r>
            <a:r>
              <a:rPr lang="en-US" i="1" dirty="0" smtClean="0">
                <a:latin typeface="Times New Roman" panose="02020603050405020304" pitchFamily="18" charset="0"/>
                <a:cs typeface="Times New Roman" panose="02020603050405020304" pitchFamily="18" charset="0"/>
              </a:rPr>
              <a:t> 17 </a:t>
            </a:r>
            <a:r>
              <a:rPr lang="en-US" i="1" dirty="0" err="1" smtClean="0">
                <a:latin typeface="Times New Roman" panose="02020603050405020304" pitchFamily="18" charset="0"/>
                <a:cs typeface="Times New Roman" panose="02020603050405020304" pitchFamily="18" charset="0"/>
              </a:rPr>
              <a:t>tháng</a:t>
            </a:r>
            <a:r>
              <a:rPr lang="en-US" i="1" dirty="0" smtClean="0">
                <a:latin typeface="Times New Roman" panose="02020603050405020304" pitchFamily="18" charset="0"/>
                <a:cs typeface="Times New Roman" panose="02020603050405020304" pitchFamily="18" charset="0"/>
              </a:rPr>
              <a:t> 11 </a:t>
            </a:r>
            <a:r>
              <a:rPr lang="en-US" i="1" dirty="0" err="1" smtClean="0">
                <a:latin typeface="Times New Roman" panose="02020603050405020304" pitchFamily="18" charset="0"/>
                <a:cs typeface="Times New Roman" panose="02020603050405020304" pitchFamily="18" charset="0"/>
              </a:rPr>
              <a:t>năm</a:t>
            </a:r>
            <a:r>
              <a:rPr lang="en-US" i="1" dirty="0" smtClean="0">
                <a:latin typeface="Times New Roman" panose="02020603050405020304" pitchFamily="18" charset="0"/>
                <a:cs typeface="Times New Roman" panose="02020603050405020304" pitchFamily="18" charset="0"/>
              </a:rPr>
              <a:t> 2021</a:t>
            </a:r>
            <a:endParaRPr lang="en-US" i="1"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1507067" y="2847702"/>
            <a:ext cx="7766936" cy="2621281"/>
          </a:xfrm>
        </p:spPr>
        <p:txBody>
          <a:bodyPr/>
          <a:lstStyle/>
          <a:p>
            <a:pPr algn="ctr"/>
            <a:r>
              <a:rPr lang="en-US" sz="2800" dirty="0" smtClean="0">
                <a:latin typeface="Times New Roman" panose="02020603050405020304" pitchFamily="18" charset="0"/>
                <a:cs typeface="Times New Roman" panose="02020603050405020304" pitchFamily="18" charset="0"/>
              </a:rPr>
              <a:t>SỞ TÀI NGUYÊN VÀ MÔI TRƯỜNG</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CHI CỤC BẢO VỆ MÔI TRƯỜNG</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dirty="0" smtClean="0">
                <a:solidFill>
                  <a:srgbClr val="FF0000"/>
                </a:solidFill>
                <a:latin typeface="Algerian" panose="04020705040A02060702" pitchFamily="82" charset="0"/>
                <a:cs typeface="Times New Roman" panose="02020603050405020304" pitchFamily="18" charset="0"/>
              </a:rPr>
              <a:t>TẬP HUẤN TRỰC TUYẾN LUẬT BẢO VỆ MÔI TRƯỜNG NĂM 2020</a:t>
            </a:r>
            <a:endParaRPr lang="en-US" dirty="0">
              <a:solidFill>
                <a:srgbClr val="FF0000"/>
              </a:solidFill>
              <a:latin typeface="Algerian" panose="04020705040A02060702" pitchFamily="82"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327" y="1976845"/>
            <a:ext cx="698160" cy="670560"/>
          </a:xfrm>
          <a:prstGeom prst="rect">
            <a:avLst/>
          </a:prstGeom>
        </p:spPr>
      </p:pic>
    </p:spTree>
    <p:extLst>
      <p:ext uri="{BB962C8B-B14F-4D97-AF65-F5344CB8AC3E}">
        <p14:creationId xmlns:p14="http://schemas.microsoft.com/office/powerpoint/2010/main" val="227329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60970" y="1309411"/>
            <a:ext cx="850773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400" b="1" dirty="0">
                <a:latin typeface="+mj-lt"/>
              </a:rPr>
              <a:t>2.3. </a:t>
            </a:r>
            <a:r>
              <a:rPr lang="vi-VN" sz="2400" b="1" dirty="0">
                <a:latin typeface="+mj-lt"/>
              </a:rPr>
              <a:t>Tăng </a:t>
            </a:r>
            <a:r>
              <a:rPr lang="vi-VN" sz="2400" b="1" dirty="0">
                <a:latin typeface="+mj-lt"/>
              </a:rPr>
              <a:t>cường công khai thông tin, tham vấn, phát huy vai trò của cộng đồng dân cư trong các hoạt động </a:t>
            </a:r>
            <a:r>
              <a:rPr lang="en-US" sz="2400" b="1" dirty="0">
                <a:latin typeface="+mj-lt"/>
              </a:rPr>
              <a:t>BVMT</a:t>
            </a:r>
            <a:endParaRPr lang="vi-VN" sz="2400" dirty="0">
              <a:latin typeface="+mj-lt"/>
            </a:endParaRPr>
          </a:p>
          <a:p>
            <a:pPr algn="just"/>
            <a:r>
              <a:rPr lang="vi-VN" sz="2400" dirty="0">
                <a:latin typeface="+mj-lt"/>
              </a:rPr>
              <a:t>     Vấn đề công khai thông tin đã được quy định xuyên suốt, thống nhất trong Luật </a:t>
            </a:r>
            <a:r>
              <a:rPr lang="en-US" sz="2400" dirty="0">
                <a:latin typeface="+mj-lt"/>
              </a:rPr>
              <a:t>BVMT </a:t>
            </a:r>
            <a:r>
              <a:rPr lang="vi-VN" sz="2400" dirty="0">
                <a:latin typeface="+mj-lt"/>
              </a:rPr>
              <a:t>năm </a:t>
            </a:r>
            <a:r>
              <a:rPr lang="vi-VN" sz="2400" dirty="0">
                <a:latin typeface="+mj-lt"/>
              </a:rPr>
              <a:t>2020 theo các nội dung cụ thể về </a:t>
            </a:r>
            <a:r>
              <a:rPr lang="en-US" sz="2400" dirty="0">
                <a:latin typeface="+mj-lt"/>
              </a:rPr>
              <a:t>BVMT</a:t>
            </a:r>
            <a:r>
              <a:rPr lang="vi-VN" sz="2400" dirty="0">
                <a:latin typeface="+mj-lt"/>
              </a:rPr>
              <a:t> </a:t>
            </a:r>
            <a:r>
              <a:rPr lang="vi-VN" sz="2400" dirty="0">
                <a:latin typeface="+mj-lt"/>
              </a:rPr>
              <a:t>trong các Chương của Luật, cùng với </a:t>
            </a:r>
            <a:r>
              <a:rPr lang="vi-VN" sz="2400" dirty="0">
                <a:solidFill>
                  <a:srgbClr val="FF0000"/>
                </a:solidFill>
                <a:latin typeface="+mj-lt"/>
                <a:hlinkClick r:id="rId2" action="ppaction://hlinkfile"/>
              </a:rPr>
              <a:t>một khoản riêng </a:t>
            </a:r>
            <a:r>
              <a:rPr lang="vi-VN" sz="2400" dirty="0">
                <a:solidFill>
                  <a:srgbClr val="FF0000"/>
                </a:solidFill>
                <a:latin typeface="+mj-lt"/>
              </a:rPr>
              <a:t>quy định việc cung cấp, công khai thông tin về môi trường</a:t>
            </a:r>
            <a:r>
              <a:rPr lang="vi-VN" sz="2400" dirty="0">
                <a:latin typeface="+mj-lt"/>
              </a:rPr>
              <a:t>. Đối với việc thẩm định, phê duyệt </a:t>
            </a:r>
            <a:r>
              <a:rPr lang="en-US" sz="2400" dirty="0">
                <a:latin typeface="+mj-lt"/>
              </a:rPr>
              <a:t>BC ĐTM</a:t>
            </a:r>
            <a:r>
              <a:rPr lang="vi-VN" sz="2400" dirty="0">
                <a:latin typeface="+mj-lt"/>
              </a:rPr>
              <a:t>, </a:t>
            </a:r>
            <a:r>
              <a:rPr lang="vi-VN" sz="2400" dirty="0">
                <a:latin typeface="+mj-lt"/>
              </a:rPr>
              <a:t>các vấn đề về tham vấn ý kiến đối với dự án, công khai </a:t>
            </a:r>
            <a:r>
              <a:rPr lang="en-US" sz="2400" dirty="0">
                <a:latin typeface="+mj-lt"/>
              </a:rPr>
              <a:t>BC ĐTM </a:t>
            </a:r>
            <a:r>
              <a:rPr lang="vi-VN" sz="2400" dirty="0">
                <a:latin typeface="+mj-lt"/>
              </a:rPr>
              <a:t>cũng </a:t>
            </a:r>
            <a:r>
              <a:rPr lang="vi-VN" sz="2400" dirty="0">
                <a:latin typeface="+mj-lt"/>
              </a:rPr>
              <a:t>được quy định cụ thể tại các Điều 36, 37, 38 </a:t>
            </a:r>
            <a:r>
              <a:rPr lang="vi-VN" sz="2400" dirty="0">
                <a:latin typeface="+mj-lt"/>
              </a:rPr>
              <a:t>Luật, </a:t>
            </a:r>
            <a:r>
              <a:rPr lang="vi-VN" sz="2400" dirty="0">
                <a:latin typeface="+mj-lt"/>
              </a:rPr>
              <a:t>nhằm đảm bảo nguyên tắc </a:t>
            </a:r>
            <a:r>
              <a:rPr lang="en-US" sz="2400" dirty="0">
                <a:latin typeface="+mj-lt"/>
              </a:rPr>
              <a:t>BVMT </a:t>
            </a:r>
            <a:r>
              <a:rPr lang="vi-VN" sz="2400" dirty="0">
                <a:latin typeface="+mj-lt"/>
              </a:rPr>
              <a:t>theo </a:t>
            </a:r>
            <a:r>
              <a:rPr lang="vi-VN" sz="2400" dirty="0">
                <a:latin typeface="+mj-lt"/>
              </a:rPr>
              <a:t>quy định tại Điều 4 Luật </a:t>
            </a:r>
            <a:r>
              <a:rPr lang="en-US" sz="2400" dirty="0">
                <a:latin typeface="+mj-lt"/>
              </a:rPr>
              <a:t>BVMT</a:t>
            </a:r>
            <a:r>
              <a:rPr lang="vi-VN" sz="2400" dirty="0">
                <a:latin typeface="+mj-lt"/>
              </a:rPr>
              <a:t>. </a:t>
            </a:r>
            <a:r>
              <a:rPr lang="vi-VN" sz="2400" dirty="0">
                <a:latin typeface="+mj-lt"/>
              </a:rPr>
              <a:t>Luật cũng đã quy định trách nhiệm của chủ dự án trong việc tham vấn ý kiến các bên có liên quan.</a:t>
            </a: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2</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a:solidFill>
                  <a:srgbClr val="0070C0"/>
                </a:solidFill>
                <a:latin typeface="Times New Roman" panose="02020603050405020304" pitchFamily="18" charset="0"/>
                <a:cs typeface="Times New Roman" panose="02020603050405020304" pitchFamily="18" charset="0"/>
              </a:rPr>
              <a:t>NHỮNG ĐIỂM MỚI CỦA LUẬT BVMT 2020</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471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60970" y="1700808"/>
            <a:ext cx="85077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400" b="1" dirty="0">
                <a:latin typeface="+mj-lt"/>
              </a:rPr>
              <a:t>2.4. </a:t>
            </a:r>
            <a:r>
              <a:rPr lang="vi-VN" sz="2400" b="1" dirty="0">
                <a:latin typeface="+mj-lt"/>
              </a:rPr>
              <a:t>Giấy </a:t>
            </a:r>
            <a:r>
              <a:rPr lang="vi-VN" sz="2400" b="1" dirty="0">
                <a:latin typeface="+mj-lt"/>
              </a:rPr>
              <a:t>phép Môi trường</a:t>
            </a:r>
            <a:endParaRPr lang="vi-VN" sz="2400" dirty="0">
              <a:latin typeface="+mj-lt"/>
            </a:endParaRPr>
          </a:p>
          <a:p>
            <a:pPr algn="just"/>
            <a:r>
              <a:rPr lang="vi-VN" sz="2400" dirty="0">
                <a:latin typeface="+mj-lt"/>
              </a:rPr>
              <a:t>      Luật </a:t>
            </a:r>
            <a:r>
              <a:rPr lang="en-US" sz="2400" dirty="0">
                <a:latin typeface="+mj-lt"/>
              </a:rPr>
              <a:t>BVMT </a:t>
            </a:r>
            <a:r>
              <a:rPr lang="vi-VN" sz="2400" dirty="0">
                <a:latin typeface="+mj-lt"/>
              </a:rPr>
              <a:t>năm </a:t>
            </a:r>
            <a:r>
              <a:rPr lang="vi-VN" sz="2400" dirty="0">
                <a:latin typeface="+mj-lt"/>
              </a:rPr>
              <a:t>2020 ban hành một </a:t>
            </a:r>
            <a:r>
              <a:rPr lang="vi-VN" sz="2400" u="sng" dirty="0">
                <a:latin typeface="+mj-lt"/>
              </a:rPr>
              <a:t>Mục riêng (Mục 4, chương IV) để quy định về </a:t>
            </a:r>
            <a:r>
              <a:rPr lang="en-US" sz="2400" u="sng" dirty="0">
                <a:latin typeface="+mj-lt"/>
              </a:rPr>
              <a:t>GPMT </a:t>
            </a:r>
            <a:r>
              <a:rPr lang="vi-VN" sz="2400" u="sng" dirty="0">
                <a:latin typeface="+mj-lt"/>
              </a:rPr>
              <a:t>(từ </a:t>
            </a:r>
            <a:r>
              <a:rPr lang="vi-VN" sz="2400" u="sng" dirty="0">
                <a:latin typeface="+mj-lt"/>
              </a:rPr>
              <a:t>Điều 39 đến Điều 49). </a:t>
            </a:r>
            <a:r>
              <a:rPr lang="vi-VN" sz="2400" dirty="0">
                <a:latin typeface="+mj-lt"/>
              </a:rPr>
              <a:t>Theo đó, có 03 nhóm (nhóm I, II và III) quy định thuộc đối tượng phải có </a:t>
            </a:r>
            <a:r>
              <a:rPr lang="en-US" sz="2400" dirty="0">
                <a:latin typeface="+mj-lt"/>
              </a:rPr>
              <a:t>GPMT. </a:t>
            </a:r>
            <a:r>
              <a:rPr lang="vi-VN" sz="2400" dirty="0">
                <a:latin typeface="+mj-lt"/>
              </a:rPr>
              <a:t>Đặc </a:t>
            </a:r>
            <a:r>
              <a:rPr lang="vi-VN" sz="2400" dirty="0">
                <a:latin typeface="+mj-lt"/>
              </a:rPr>
              <a:t>biệt, Luật cũng quy định kể từ ngày </a:t>
            </a:r>
            <a:r>
              <a:rPr lang="en-US" sz="2400" dirty="0">
                <a:latin typeface="+mj-lt"/>
              </a:rPr>
              <a:t>GPMT</a:t>
            </a:r>
            <a:r>
              <a:rPr lang="vi-VN" sz="2400" dirty="0">
                <a:latin typeface="+mj-lt"/>
              </a:rPr>
              <a:t> </a:t>
            </a:r>
            <a:r>
              <a:rPr lang="vi-VN" sz="2400" dirty="0">
                <a:latin typeface="+mj-lt"/>
              </a:rPr>
              <a:t>có hiệu lực, quyết định phê duyệt kết quả thẩm định </a:t>
            </a:r>
            <a:r>
              <a:rPr lang="en-US" sz="2400" dirty="0">
                <a:latin typeface="+mj-lt"/>
              </a:rPr>
              <a:t>BC ĐTM</a:t>
            </a:r>
            <a:r>
              <a:rPr lang="vi-VN" sz="2400" dirty="0">
                <a:latin typeface="+mj-lt"/>
              </a:rPr>
              <a:t>, </a:t>
            </a:r>
            <a:r>
              <a:rPr lang="en-US" sz="2400" dirty="0">
                <a:latin typeface="+mj-lt"/>
              </a:rPr>
              <a:t>GPMT</a:t>
            </a:r>
            <a:r>
              <a:rPr lang="vi-VN" sz="2400" dirty="0">
                <a:latin typeface="+mj-lt"/>
              </a:rPr>
              <a:t> </a:t>
            </a:r>
            <a:r>
              <a:rPr lang="vi-VN" sz="2400" dirty="0">
                <a:latin typeface="+mj-lt"/>
              </a:rPr>
              <a:t>thành phần hết hiệu lực (khoản 6, Điều 42).</a:t>
            </a: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2</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a:solidFill>
                  <a:srgbClr val="0070C0"/>
                </a:solidFill>
                <a:latin typeface="Times New Roman" panose="02020603050405020304" pitchFamily="18" charset="0"/>
                <a:cs typeface="Times New Roman" panose="02020603050405020304" pitchFamily="18" charset="0"/>
              </a:rPr>
              <a:t>NHỮNG ĐIỂM MỚI CỦA LUẬT BVMT 2020</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907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60970" y="1309411"/>
            <a:ext cx="850773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vi-VN" sz="2400" dirty="0">
                <a:latin typeface="+mj-lt"/>
              </a:rPr>
              <a:t> </a:t>
            </a:r>
            <a:r>
              <a:rPr lang="en-US" sz="2400" b="1" dirty="0">
                <a:latin typeface="+mj-lt"/>
              </a:rPr>
              <a:t>2.5. </a:t>
            </a:r>
            <a:r>
              <a:rPr lang="vi-VN" sz="2400" b="1" dirty="0">
                <a:latin typeface="+mj-lt"/>
              </a:rPr>
              <a:t>Quản </a:t>
            </a:r>
            <a:r>
              <a:rPr lang="vi-VN" sz="2400" b="1" dirty="0">
                <a:latin typeface="+mj-lt"/>
              </a:rPr>
              <a:t>lý chất thải rắn sinh hoạt</a:t>
            </a:r>
            <a:endParaRPr lang="vi-VN" sz="2400" dirty="0">
              <a:latin typeface="+mj-lt"/>
            </a:endParaRPr>
          </a:p>
          <a:p>
            <a:pPr algn="just"/>
            <a:r>
              <a:rPr lang="vi-VN" sz="2400" dirty="0">
                <a:latin typeface="+mj-lt"/>
              </a:rPr>
              <a:t>     </a:t>
            </a:r>
            <a:r>
              <a:rPr lang="vi-VN" sz="2400" u="sng" dirty="0">
                <a:latin typeface="+mj-lt"/>
              </a:rPr>
              <a:t>Luật </a:t>
            </a:r>
            <a:r>
              <a:rPr lang="vi-VN" sz="2400" u="sng" dirty="0">
                <a:latin typeface="+mj-lt"/>
              </a:rPr>
              <a:t>đẩy </a:t>
            </a:r>
            <a:r>
              <a:rPr lang="vi-VN" sz="2400" u="sng" dirty="0">
                <a:latin typeface="+mj-lt"/>
              </a:rPr>
              <a:t>mạnh phân loại rác thải tại nguồn</a:t>
            </a:r>
            <a:r>
              <a:rPr lang="vi-VN" sz="2400" dirty="0">
                <a:latin typeface="+mj-lt"/>
              </a:rPr>
              <a:t> nhằm khắc phục tình trạng chôn lấp rác thải ở Việt Nam hiện nay còn cao chủ yếu do rác thải chưa được phân loại dẫn đến khó khăn trong xử lý, Luật BVMT 2020 đã </a:t>
            </a:r>
            <a:r>
              <a:rPr lang="vi-VN" sz="2400" u="sng" dirty="0">
                <a:latin typeface="+mj-lt"/>
              </a:rPr>
              <a:t>quy định việc thu phí rác thải dựa trên khối lượng hoặc thể tích thay cho việc tính bình quân theo hộ gia đình hoặc đầu người</a:t>
            </a:r>
            <a:r>
              <a:rPr lang="vi-VN" sz="2400" dirty="0">
                <a:latin typeface="+mj-lt"/>
              </a:rPr>
              <a:t>. Cơ chế thu phí này sẽ góp phần thúc đẩy người dân phân loại, giảm thiểu rác thải phát sinh tại nguồn do nếu không thực hiện việc này thì chi phí xử lý rác thải phải nộp sẽ cao, thông qua quy định rác thải sinh hoạt phải được phân làm 03 loại: chất thải rắn có khả năng tái sử dụng, tái chế; chất thải thực phẩm; chất thải rắn sinh hoạt khác.</a:t>
            </a: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2</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a:solidFill>
                  <a:srgbClr val="0070C0"/>
                </a:solidFill>
                <a:latin typeface="Times New Roman" panose="02020603050405020304" pitchFamily="18" charset="0"/>
                <a:cs typeface="Times New Roman" panose="02020603050405020304" pitchFamily="18" charset="0"/>
              </a:rPr>
              <a:t>NHỮNG ĐIỂM MỚI CỦA LUẬT BVMT 2020</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21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423275" y="1556212"/>
            <a:ext cx="734481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800" b="1" dirty="0">
                <a:latin typeface="Times New Roman" pitchFamily="18" charset="0"/>
                <a:cs typeface="Times New Roman" pitchFamily="18" charset="0"/>
              </a:rPr>
              <a:t>3.1. </a:t>
            </a:r>
            <a:r>
              <a:rPr lang="en-US" sz="2800" b="1" dirty="0" err="1">
                <a:latin typeface="Times New Roman" pitchFamily="18" charset="0"/>
                <a:cs typeface="Times New Roman" pitchFamily="18" charset="0"/>
              </a:rPr>
              <a:t>Báo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a:latin typeface="Times New Roman" pitchFamily="18" charset="0"/>
                <a:cs typeface="Times New Roman" pitchFamily="18" charset="0"/>
                <a:sym typeface="Wingdings" pitchFamily="2" charset="2"/>
              </a:rPr>
              <a:t> </a:t>
            </a:r>
            <a:r>
              <a:rPr lang="en-US" sz="2800" b="1" dirty="0">
                <a:solidFill>
                  <a:srgbClr val="FF0000"/>
                </a:solidFill>
                <a:latin typeface="Times New Roman" pitchFamily="18" charset="0"/>
                <a:cs typeface="Times New Roman" pitchFamily="18" charset="0"/>
                <a:sym typeface="Wingdings" pitchFamily="2" charset="2"/>
              </a:rPr>
              <a:t>DAĐT </a:t>
            </a:r>
            <a:r>
              <a:rPr lang="en-US" sz="2800" b="1" dirty="0" err="1">
                <a:solidFill>
                  <a:srgbClr val="FF0000"/>
                </a:solidFill>
                <a:latin typeface="Times New Roman" pitchFamily="18" charset="0"/>
                <a:cs typeface="Times New Roman" pitchFamily="18" charset="0"/>
                <a:sym typeface="Wingdings" pitchFamily="2" charset="2"/>
              </a:rPr>
              <a:t>Nhóm</a:t>
            </a:r>
            <a:r>
              <a:rPr lang="en-US" sz="2800" b="1" dirty="0">
                <a:solidFill>
                  <a:srgbClr val="FF0000"/>
                </a:solidFill>
                <a:latin typeface="Times New Roman" pitchFamily="18" charset="0"/>
                <a:cs typeface="Times New Roman" pitchFamily="18" charset="0"/>
                <a:sym typeface="Wingdings" pitchFamily="2" charset="2"/>
              </a:rPr>
              <a:t> I, </a:t>
            </a:r>
            <a:r>
              <a:rPr lang="en-US" sz="2800" b="1" dirty="0" err="1">
                <a:solidFill>
                  <a:srgbClr val="FF0000"/>
                </a:solidFill>
                <a:latin typeface="Times New Roman" pitchFamily="18" charset="0"/>
                <a:cs typeface="Times New Roman" pitchFamily="18" charset="0"/>
                <a:sym typeface="Wingdings" pitchFamily="2" charset="2"/>
              </a:rPr>
              <a:t>Nhóm</a:t>
            </a:r>
            <a:r>
              <a:rPr lang="en-US" sz="2800" b="1" dirty="0">
                <a:solidFill>
                  <a:srgbClr val="FF0000"/>
                </a:solidFill>
                <a:latin typeface="Times New Roman" pitchFamily="18" charset="0"/>
                <a:cs typeface="Times New Roman" pitchFamily="18" charset="0"/>
                <a:sym typeface="Wingdings" pitchFamily="2" charset="2"/>
              </a:rPr>
              <a:t> II</a:t>
            </a:r>
            <a:endParaRPr lang="en-US" sz="2800" b="1" dirty="0">
              <a:solidFill>
                <a:srgbClr val="FF0000"/>
              </a:solidFill>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3.2. </a:t>
            </a:r>
            <a:r>
              <a:rPr lang="en-US" sz="2800" b="1" dirty="0" err="1">
                <a:latin typeface="Times New Roman" pitchFamily="18" charset="0"/>
                <a:cs typeface="Times New Roman" pitchFamily="18" charset="0"/>
              </a:rPr>
              <a:t>Giấy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phép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a:latin typeface="Times New Roman" pitchFamily="18" charset="0"/>
                <a:cs typeface="Times New Roman" pitchFamily="18" charset="0"/>
                <a:sym typeface="Wingdings" pitchFamily="2" charset="2"/>
              </a:rPr>
              <a:t> </a:t>
            </a:r>
            <a:r>
              <a:rPr lang="en-US" sz="2800" b="1" dirty="0">
                <a:solidFill>
                  <a:srgbClr val="FF0000"/>
                </a:solidFill>
                <a:latin typeface="Times New Roman" pitchFamily="18" charset="0"/>
                <a:cs typeface="Times New Roman" pitchFamily="18" charset="0"/>
                <a:sym typeface="Wingdings" pitchFamily="2" charset="2"/>
              </a:rPr>
              <a:t>DAĐT, CS </a:t>
            </a:r>
            <a:r>
              <a:rPr lang="en-US" sz="2800" b="1" dirty="0" err="1">
                <a:solidFill>
                  <a:srgbClr val="FF0000"/>
                </a:solidFill>
                <a:latin typeface="Times New Roman" pitchFamily="18" charset="0"/>
                <a:cs typeface="Times New Roman" pitchFamily="18" charset="0"/>
                <a:sym typeface="Wingdings" pitchFamily="2" charset="2"/>
              </a:rPr>
              <a:t>đang</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hoạt</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động</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Nhóm</a:t>
            </a:r>
            <a:r>
              <a:rPr lang="en-US" sz="2800" b="1" dirty="0">
                <a:solidFill>
                  <a:srgbClr val="FF0000"/>
                </a:solidFill>
                <a:latin typeface="Times New Roman" pitchFamily="18" charset="0"/>
                <a:cs typeface="Times New Roman" pitchFamily="18" charset="0"/>
                <a:sym typeface="Wingdings" pitchFamily="2" charset="2"/>
              </a:rPr>
              <a:t> I, </a:t>
            </a:r>
            <a:r>
              <a:rPr lang="en-US" sz="2800" b="1" dirty="0" err="1">
                <a:solidFill>
                  <a:srgbClr val="FF0000"/>
                </a:solidFill>
                <a:latin typeface="Times New Roman" pitchFamily="18" charset="0"/>
                <a:cs typeface="Times New Roman" pitchFamily="18" charset="0"/>
                <a:sym typeface="Wingdings" pitchFamily="2" charset="2"/>
              </a:rPr>
              <a:t>Nhóm</a:t>
            </a:r>
            <a:r>
              <a:rPr lang="en-US" sz="2800" b="1" dirty="0">
                <a:solidFill>
                  <a:srgbClr val="FF0000"/>
                </a:solidFill>
                <a:latin typeface="Times New Roman" pitchFamily="18" charset="0"/>
                <a:cs typeface="Times New Roman" pitchFamily="18" charset="0"/>
                <a:sym typeface="Wingdings" pitchFamily="2" charset="2"/>
              </a:rPr>
              <a:t> </a:t>
            </a:r>
            <a:r>
              <a:rPr lang="en-US" sz="2800" b="1" dirty="0">
                <a:solidFill>
                  <a:srgbClr val="FF0000"/>
                </a:solidFill>
                <a:latin typeface="Times New Roman" pitchFamily="18" charset="0"/>
                <a:cs typeface="Times New Roman" pitchFamily="18" charset="0"/>
                <a:sym typeface="Wingdings" pitchFamily="2" charset="2"/>
              </a:rPr>
              <a:t>II </a:t>
            </a:r>
            <a:r>
              <a:rPr lang="en-US" sz="2800" b="1" dirty="0" err="1">
                <a:solidFill>
                  <a:srgbClr val="FF0000"/>
                </a:solidFill>
                <a:latin typeface="Times New Roman" pitchFamily="18" charset="0"/>
                <a:cs typeface="Times New Roman" pitchFamily="18" charset="0"/>
                <a:sym typeface="Wingdings" pitchFamily="2" charset="2"/>
              </a:rPr>
              <a:t>và</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Nhóm</a:t>
            </a:r>
            <a:r>
              <a:rPr lang="en-US" sz="2800" b="1" dirty="0">
                <a:solidFill>
                  <a:srgbClr val="FF0000"/>
                </a:solidFill>
                <a:latin typeface="Times New Roman" pitchFamily="18" charset="0"/>
                <a:cs typeface="Times New Roman" pitchFamily="18" charset="0"/>
                <a:sym typeface="Wingdings" pitchFamily="2" charset="2"/>
              </a:rPr>
              <a:t> III </a:t>
            </a:r>
            <a:r>
              <a:rPr lang="en-US" sz="2800" b="1" dirty="0" err="1">
                <a:solidFill>
                  <a:srgbClr val="FF0000"/>
                </a:solidFill>
                <a:latin typeface="Times New Roman" pitchFamily="18" charset="0"/>
                <a:cs typeface="Times New Roman" pitchFamily="18" charset="0"/>
                <a:sym typeface="Wingdings" pitchFamily="2" charset="2"/>
              </a:rPr>
              <a:t>có</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phát</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sinh</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nước</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thải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bụi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khí</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thải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xả</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ra</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môi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trường</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phải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được</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xử</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lý</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hoặc</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phát</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sinh</a:t>
            </a:r>
            <a:r>
              <a:rPr lang="en-US" sz="2800" b="1" dirty="0">
                <a:solidFill>
                  <a:srgbClr val="FF0000"/>
                </a:solidFill>
                <a:latin typeface="Times New Roman" pitchFamily="18" charset="0"/>
                <a:cs typeface="Times New Roman" pitchFamily="18" charset="0"/>
                <a:sym typeface="Wingdings" pitchFamily="2" charset="2"/>
              </a:rPr>
              <a:t> CTNH </a:t>
            </a:r>
            <a:r>
              <a:rPr lang="en-US" sz="2800" b="1" dirty="0" err="1">
                <a:solidFill>
                  <a:srgbClr val="FF0000"/>
                </a:solidFill>
                <a:latin typeface="Times New Roman" pitchFamily="18" charset="0"/>
                <a:cs typeface="Times New Roman" pitchFamily="18" charset="0"/>
                <a:sym typeface="Wingdings" pitchFamily="2" charset="2"/>
              </a:rPr>
              <a:t>phải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được</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quản</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lý</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theo</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quy</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định</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về</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quản</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lý</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chất</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thải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khi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đi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vào</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vận</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hành</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chính</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thức</a:t>
            </a:r>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3.3. </a:t>
            </a:r>
            <a:r>
              <a:rPr lang="en-US" sz="2800" b="1" dirty="0" err="1">
                <a:latin typeface="Times New Roman" pitchFamily="18" charset="0"/>
                <a:cs typeface="Times New Roman" pitchFamily="18" charset="0"/>
              </a:rPr>
              <a:t>Đăng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a:latin typeface="Times New Roman" pitchFamily="18" charset="0"/>
                <a:cs typeface="Times New Roman" pitchFamily="18" charset="0"/>
                <a:sym typeface="Wingdings" pitchFamily="2" charset="2"/>
              </a:rPr>
              <a:t> </a:t>
            </a:r>
            <a:r>
              <a:rPr lang="en-US" sz="2800" b="1" dirty="0">
                <a:solidFill>
                  <a:srgbClr val="FF0000"/>
                </a:solidFill>
                <a:latin typeface="Times New Roman" pitchFamily="18" charset="0"/>
                <a:cs typeface="Times New Roman" pitchFamily="18" charset="0"/>
                <a:sym typeface="Wingdings" pitchFamily="2" charset="2"/>
              </a:rPr>
              <a:t>K </a:t>
            </a:r>
            <a:r>
              <a:rPr lang="en-US" sz="2800" b="1" dirty="0" err="1">
                <a:solidFill>
                  <a:srgbClr val="FF0000"/>
                </a:solidFill>
                <a:latin typeface="Times New Roman" pitchFamily="18" charset="0"/>
                <a:cs typeface="Times New Roman" pitchFamily="18" charset="0"/>
                <a:sym typeface="Wingdings" pitchFamily="2" charset="2"/>
              </a:rPr>
              <a:t>thuộc</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đối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tượng</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phải</a:t>
            </a:r>
            <a:r>
              <a:rPr lang="en-US" sz="2800" b="1" dirty="0">
                <a:solidFill>
                  <a:srgbClr val="FF0000"/>
                </a:solidFill>
                <a:latin typeface="Times New Roman" pitchFamily="18" charset="0"/>
                <a:cs typeface="Times New Roman" pitchFamily="18" charset="0"/>
                <a:sym typeface="Wingdings" pitchFamily="2" charset="2"/>
              </a:rPr>
              <a:t> </a:t>
            </a:r>
            <a:r>
              <a:rPr lang="en-US" sz="2800" b="1" dirty="0" err="1">
                <a:solidFill>
                  <a:srgbClr val="FF0000"/>
                </a:solidFill>
                <a:latin typeface="Times New Roman" pitchFamily="18" charset="0"/>
                <a:cs typeface="Times New Roman" pitchFamily="18" charset="0"/>
                <a:sym typeface="Wingdings" pitchFamily="2" charset="2"/>
              </a:rPr>
              <a:t>có</a:t>
            </a:r>
            <a:r>
              <a:rPr lang="en-US" sz="2800" b="1" dirty="0">
                <a:solidFill>
                  <a:srgbClr val="FF0000"/>
                </a:solidFill>
                <a:latin typeface="Times New Roman" pitchFamily="18" charset="0"/>
                <a:cs typeface="Times New Roman" pitchFamily="18" charset="0"/>
                <a:sym typeface="Wingdings" pitchFamily="2" charset="2"/>
              </a:rPr>
              <a:t> GPMT</a:t>
            </a:r>
            <a:endParaRPr lang="vi-VN" sz="2800" b="1" dirty="0">
              <a:solidFill>
                <a:srgbClr val="FF0000"/>
              </a:solidFill>
              <a:latin typeface="Times New Roman" pitchFamily="18" charset="0"/>
              <a:cs typeface="Times New Roman" pitchFamily="18" charset="0"/>
            </a:endParaRP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28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60970" y="1340189"/>
            <a:ext cx="809547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vi-VN"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3.1. </a:t>
            </a:r>
            <a:r>
              <a:rPr lang="en-US" sz="2800" b="1" dirty="0" err="1">
                <a:latin typeface="Times New Roman" pitchFamily="18" charset="0"/>
                <a:cs typeface="Times New Roman" pitchFamily="18" charset="0"/>
              </a:rPr>
              <a:t>Báo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endParaRPr lang="vi-VN"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Đối</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tượng</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lập</a:t>
            </a:r>
            <a:r>
              <a:rPr lang="en-US" sz="2800" u="sng"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I,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II</a:t>
            </a:r>
          </a:p>
          <a:p>
            <a:pPr algn="just"/>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Thực</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hiện</a:t>
            </a:r>
            <a:r>
              <a:rPr lang="en-US" sz="2800" u="sng" dirty="0">
                <a:latin typeface="Times New Roman" pitchFamily="18" charset="0"/>
                <a:cs typeface="Times New Roman" pitchFamily="18" charset="0"/>
              </a:rPr>
              <a:t> BC ĐTM:</a:t>
            </a:r>
          </a:p>
          <a:p>
            <a:pPr algn="just"/>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DA ĐT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BC ĐTM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BC NCKT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BC NCKT.</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rPr>
              <a:t>DA ĐT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BC ĐTM.</a:t>
            </a:r>
          </a:p>
          <a:p>
            <a:pPr algn="just"/>
            <a:r>
              <a:rPr lang="en-US" sz="2800"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Nội</a:t>
            </a:r>
            <a:r>
              <a:rPr lang="en-US" sz="2800" u="sng" dirty="0">
                <a:latin typeface="Times New Roman" pitchFamily="18" charset="0"/>
                <a:cs typeface="Times New Roman" pitchFamily="18" charset="0"/>
              </a:rPr>
              <a:t> dung BC ĐTM, </a:t>
            </a:r>
            <a:r>
              <a:rPr lang="en-US" sz="2800" u="sng" dirty="0" err="1">
                <a:latin typeface="Times New Roman" pitchFamily="18" charset="0"/>
                <a:cs typeface="Times New Roman" pitchFamily="18" charset="0"/>
              </a:rPr>
              <a:t>tham</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vấn</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trong</a:t>
            </a:r>
            <a:r>
              <a:rPr lang="en-US" sz="2800" u="sng" dirty="0">
                <a:latin typeface="Times New Roman" pitchFamily="18" charset="0"/>
                <a:cs typeface="Times New Roman" pitchFamily="18" charset="0"/>
              </a:rPr>
              <a:t> ĐTM, </a:t>
            </a:r>
            <a:r>
              <a:rPr lang="en-US" sz="2800" u="sng" dirty="0" err="1">
                <a:latin typeface="Times New Roman" pitchFamily="18" charset="0"/>
                <a:cs typeface="Times New Roman" pitchFamily="18" charset="0"/>
              </a:rPr>
              <a:t>thẩm</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định</a:t>
            </a:r>
            <a:r>
              <a:rPr lang="en-US" sz="2800" u="sng" dirty="0">
                <a:latin typeface="Times New Roman" pitchFamily="18" charset="0"/>
                <a:cs typeface="Times New Roman" pitchFamily="18" charset="0"/>
              </a:rPr>
              <a:t>, </a:t>
            </a:r>
            <a:r>
              <a:rPr lang="en-US" sz="2800" u="sng" dirty="0" err="1">
                <a:solidFill>
                  <a:srgbClr val="FF0000"/>
                </a:solidFill>
                <a:latin typeface="Times New Roman" pitchFamily="18" charset="0"/>
                <a:cs typeface="Times New Roman" pitchFamily="18" charset="0"/>
              </a:rPr>
              <a:t>thẩm</a:t>
            </a:r>
            <a:r>
              <a:rPr lang="en-US" sz="2800" u="sng" dirty="0">
                <a:solidFill>
                  <a:srgbClr val="FF0000"/>
                </a:solidFill>
                <a:latin typeface="Times New Roman" pitchFamily="18" charset="0"/>
                <a:cs typeface="Times New Roman" pitchFamily="18" charset="0"/>
              </a:rPr>
              <a:t> </a:t>
            </a:r>
            <a:r>
              <a:rPr lang="en-US" sz="2800" u="sng" dirty="0" err="1">
                <a:solidFill>
                  <a:srgbClr val="FF0000"/>
                </a:solidFill>
                <a:latin typeface="Times New Roman" pitchFamily="18" charset="0"/>
                <a:cs typeface="Times New Roman" pitchFamily="18" charset="0"/>
              </a:rPr>
              <a:t>quyền</a:t>
            </a:r>
            <a:r>
              <a:rPr lang="en-US" sz="2800" u="sng" dirty="0">
                <a:solidFill>
                  <a:srgbClr val="FF0000"/>
                </a:solidFill>
                <a:latin typeface="Times New Roman" pitchFamily="18" charset="0"/>
                <a:cs typeface="Times New Roman" pitchFamily="18" charset="0"/>
              </a:rPr>
              <a:t> </a:t>
            </a:r>
            <a:r>
              <a:rPr lang="en-US" sz="2800" u="sng" dirty="0" err="1">
                <a:solidFill>
                  <a:srgbClr val="FF0000"/>
                </a:solidFill>
                <a:latin typeface="Times New Roman" pitchFamily="18" charset="0"/>
                <a:cs typeface="Times New Roman" pitchFamily="18" charset="0"/>
              </a:rPr>
              <a:t>thẩm</a:t>
            </a:r>
            <a:r>
              <a:rPr lang="en-US" sz="2800" u="sng" dirty="0">
                <a:solidFill>
                  <a:srgbClr val="FF0000"/>
                </a:solidFill>
                <a:latin typeface="Times New Roman" pitchFamily="18" charset="0"/>
                <a:cs typeface="Times New Roman" pitchFamily="18" charset="0"/>
              </a:rPr>
              <a:t> </a:t>
            </a:r>
            <a:r>
              <a:rPr lang="en-US" sz="2800" u="sng" dirty="0" err="1">
                <a:solidFill>
                  <a:srgbClr val="FF0000"/>
                </a:solidFill>
                <a:latin typeface="Times New Roman" pitchFamily="18" charset="0"/>
                <a:cs typeface="Times New Roman" pitchFamily="18" charset="0"/>
              </a:rPr>
              <a:t>định</a:t>
            </a:r>
            <a:r>
              <a:rPr lang="en-US" sz="2800" u="sng" dirty="0">
                <a:solidFill>
                  <a:srgbClr val="FF0000"/>
                </a:solidFill>
                <a:latin typeface="Times New Roman" pitchFamily="18" charset="0"/>
                <a:cs typeface="Times New Roman" pitchFamily="18" charset="0"/>
              </a:rPr>
              <a:t> BC ĐTM</a:t>
            </a:r>
            <a:r>
              <a:rPr lang="en-US" sz="2800" u="sng"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hlinkClick r:id="rId2" action="ppaction://hlinkfile"/>
              </a:rPr>
              <a:t>Điều</a:t>
            </a:r>
            <a:r>
              <a:rPr lang="en-US" sz="2800" dirty="0">
                <a:latin typeface="Times New Roman" pitchFamily="18" charset="0"/>
                <a:cs typeface="Times New Roman" pitchFamily="18" charset="0"/>
                <a:hlinkClick r:id="rId2" action="ppaction://hlinkfile"/>
              </a:rPr>
              <a:t> 32, 33, 34, </a:t>
            </a:r>
            <a:r>
              <a:rPr lang="en-US" sz="2800" dirty="0">
                <a:solidFill>
                  <a:srgbClr val="FF0000"/>
                </a:solidFill>
                <a:latin typeface="Times New Roman" pitchFamily="18" charset="0"/>
                <a:cs typeface="Times New Roman" pitchFamily="18" charset="0"/>
                <a:hlinkClick r:id="rId2" action="ppaction://hlinkfile"/>
              </a:rPr>
              <a:t>35</a:t>
            </a:r>
            <a:r>
              <a:rPr lang="en-US" sz="2800" dirty="0">
                <a:latin typeface="Times New Roman" pitchFamily="18" charset="0"/>
                <a:cs typeface="Times New Roman" pitchFamily="18" charset="0"/>
                <a:hlinkClick r:id="rId2" action="ppaction://hlinkfile"/>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a:t>
            </a: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46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86084" y="1084095"/>
            <a:ext cx="809547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Trách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nhiệm</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của</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chủ</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dự</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án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sau</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khi</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được</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phê</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duyệt</a:t>
            </a:r>
            <a:r>
              <a:rPr lang="en-US" sz="2400" b="1" u="sng" dirty="0">
                <a:latin typeface="Times New Roman" pitchFamily="18" charset="0"/>
                <a:cs typeface="Times New Roman" pitchFamily="18" charset="0"/>
              </a:rPr>
              <a:t> BC ĐTM (</a:t>
            </a:r>
            <a:r>
              <a:rPr lang="en-US" sz="2400" b="1" u="sng" dirty="0" err="1">
                <a:latin typeface="Times New Roman" pitchFamily="18" charset="0"/>
                <a:cs typeface="Times New Roman" pitchFamily="18" charset="0"/>
              </a:rPr>
              <a:t>Điều</a:t>
            </a:r>
            <a:r>
              <a:rPr lang="en-US" sz="2400" b="1" u="sng" dirty="0">
                <a:latin typeface="Times New Roman" pitchFamily="18" charset="0"/>
                <a:cs typeface="Times New Roman" pitchFamily="18" charset="0"/>
              </a:rPr>
              <a:t> 37)</a:t>
            </a:r>
            <a:r>
              <a:rPr lang="en-US" sz="2400" b="1"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1</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Điều chỉnh, bổ sung nội dung của dự án đầu tư và </a:t>
            </a:r>
            <a:r>
              <a:rPr lang="en-US" sz="2400" dirty="0">
                <a:latin typeface="Times New Roman" pitchFamily="18" charset="0"/>
                <a:cs typeface="Times New Roman" pitchFamily="18" charset="0"/>
              </a:rPr>
              <a:t>BC ĐTM </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cho </a:t>
            </a:r>
            <a:r>
              <a:rPr lang="vi-VN" sz="2400" dirty="0">
                <a:latin typeface="Times New Roman" pitchFamily="18" charset="0"/>
                <a:cs typeface="Times New Roman" pitchFamily="18" charset="0"/>
              </a:rPr>
              <a:t>phù hợp với nội dung, yêu cầu về </a:t>
            </a:r>
            <a:r>
              <a:rPr lang="en-US" sz="2400" dirty="0">
                <a:latin typeface="Times New Roman" pitchFamily="18" charset="0"/>
                <a:cs typeface="Times New Roman" pitchFamily="18" charset="0"/>
              </a:rPr>
              <a:t>BVMT </a:t>
            </a:r>
            <a:r>
              <a:rPr lang="vi-VN" sz="2400" dirty="0">
                <a:latin typeface="Times New Roman" pitchFamily="18" charset="0"/>
                <a:cs typeface="Times New Roman" pitchFamily="18" charset="0"/>
              </a:rPr>
              <a:t>được </a:t>
            </a:r>
            <a:r>
              <a:rPr lang="vi-VN" sz="2400" dirty="0">
                <a:latin typeface="Times New Roman" pitchFamily="18" charset="0"/>
                <a:cs typeface="Times New Roman" pitchFamily="18" charset="0"/>
              </a:rPr>
              <a:t>nêu trong quyết định phê duyệt kết quả thẩm định </a:t>
            </a:r>
            <a:r>
              <a:rPr lang="en-US" sz="2400" dirty="0">
                <a:latin typeface="Times New Roman" pitchFamily="18" charset="0"/>
                <a:cs typeface="Times New Roman" pitchFamily="18" charset="0"/>
              </a:rPr>
              <a:t>BC ĐTM</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(2) </a:t>
            </a:r>
            <a:r>
              <a:rPr lang="vi-VN" sz="2400" dirty="0">
                <a:latin typeface="Times New Roman" pitchFamily="18" charset="0"/>
                <a:cs typeface="Times New Roman" pitchFamily="18" charset="0"/>
              </a:rPr>
              <a:t>Thực hiện đầy đủ các nội dung trong quyết định phê duyệt kết quả thẩm định </a:t>
            </a:r>
            <a:r>
              <a:rPr lang="en-US" sz="2400" dirty="0">
                <a:latin typeface="Times New Roman" pitchFamily="18" charset="0"/>
                <a:cs typeface="Times New Roman" pitchFamily="18" charset="0"/>
              </a:rPr>
              <a:t>BC ĐTM</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(3) </a:t>
            </a:r>
            <a:r>
              <a:rPr lang="vi-VN" sz="2400" dirty="0">
                <a:latin typeface="Times New Roman" pitchFamily="18" charset="0"/>
                <a:cs typeface="Times New Roman" pitchFamily="18" charset="0"/>
              </a:rPr>
              <a:t>Có văn bản thông báo kết quả hoàn thành công trình </a:t>
            </a:r>
            <a:r>
              <a:rPr lang="en-US" sz="2400" dirty="0">
                <a:latin typeface="Times New Roman" pitchFamily="18" charset="0"/>
                <a:cs typeface="Times New Roman" pitchFamily="18" charset="0"/>
              </a:rPr>
              <a:t>BVMT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cho cơ quan đã phê duyệt kết quả thẩm định </a:t>
            </a:r>
            <a:r>
              <a:rPr lang="en-US" sz="2400" dirty="0">
                <a:latin typeface="Times New Roman" pitchFamily="18" charset="0"/>
                <a:cs typeface="Times New Roman" pitchFamily="18" charset="0"/>
              </a:rPr>
              <a:t>BC ĐTM </a:t>
            </a:r>
            <a:r>
              <a:rPr lang="vi-VN" sz="2400" dirty="0">
                <a:latin typeface="Times New Roman" pitchFamily="18" charset="0"/>
                <a:cs typeface="Times New Roman" pitchFamily="18" charset="0"/>
              </a:rPr>
              <a:t>trước </a:t>
            </a:r>
            <a:r>
              <a:rPr lang="vi-VN" sz="2400" dirty="0">
                <a:latin typeface="Times New Roman" pitchFamily="18" charset="0"/>
                <a:cs typeface="Times New Roman" pitchFamily="18" charset="0"/>
              </a:rPr>
              <a:t>khi đưa dự án vào vận hành chính thức đối với trường hợp dự án đầu tư </a:t>
            </a:r>
            <a:r>
              <a:rPr lang="vi-VN" sz="2400" dirty="0">
                <a:latin typeface="Times New Roman" pitchFamily="18" charset="0"/>
                <a:cs typeface="Times New Roman" pitchFamily="18" charset="0"/>
              </a:rPr>
              <a:t>k </a:t>
            </a:r>
            <a:r>
              <a:rPr lang="vi-VN" sz="2400" dirty="0">
                <a:latin typeface="Times New Roman" pitchFamily="18" charset="0"/>
                <a:cs typeface="Times New Roman" pitchFamily="18" charset="0"/>
              </a:rPr>
              <a:t>thuộc đối tượng phải có </a:t>
            </a:r>
            <a:r>
              <a:rPr lang="en-US" sz="2400" dirty="0">
                <a:latin typeface="Times New Roman" pitchFamily="18" charset="0"/>
                <a:cs typeface="Times New Roman" pitchFamily="18" charset="0"/>
              </a:rPr>
              <a:t>GPMT</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(4) </a:t>
            </a:r>
            <a:r>
              <a:rPr lang="vi-VN" sz="2400" dirty="0">
                <a:latin typeface="Times New Roman" pitchFamily="18" charset="0"/>
                <a:cs typeface="Times New Roman" pitchFamily="18" charset="0"/>
              </a:rPr>
              <a:t>Trong </a:t>
            </a:r>
            <a:r>
              <a:rPr lang="vi-VN" sz="2400" dirty="0">
                <a:latin typeface="Times New Roman" pitchFamily="18" charset="0"/>
                <a:cs typeface="Times New Roman" pitchFamily="18" charset="0"/>
              </a:rPr>
              <a:t>quá trình chuẩn bị, triển khai thực hiện </a:t>
            </a:r>
            <a:r>
              <a:rPr lang="en-US" sz="2400" dirty="0">
                <a:latin typeface="Times New Roman" pitchFamily="18" charset="0"/>
                <a:cs typeface="Times New Roman" pitchFamily="18" charset="0"/>
              </a:rPr>
              <a:t>DAĐT </a:t>
            </a:r>
            <a:r>
              <a:rPr lang="vi-VN" sz="2400" dirty="0">
                <a:latin typeface="Times New Roman" pitchFamily="18" charset="0"/>
                <a:cs typeface="Times New Roman" pitchFamily="18" charset="0"/>
              </a:rPr>
              <a:t>trước </a:t>
            </a:r>
            <a:r>
              <a:rPr lang="vi-VN" sz="2400" dirty="0">
                <a:latin typeface="Times New Roman" pitchFamily="18" charset="0"/>
                <a:cs typeface="Times New Roman" pitchFamily="18" charset="0"/>
              </a:rPr>
              <a:t>khi vận hành, trường hợp có thay đổi so với </a:t>
            </a:r>
            <a:r>
              <a:rPr lang="en-US" sz="2400" dirty="0">
                <a:latin typeface="Times New Roman" pitchFamily="18" charset="0"/>
                <a:cs typeface="Times New Roman" pitchFamily="18" charset="0"/>
              </a:rPr>
              <a:t>QĐ </a:t>
            </a:r>
            <a:r>
              <a:rPr lang="vi-VN" sz="2400" dirty="0">
                <a:latin typeface="Times New Roman" pitchFamily="18" charset="0"/>
                <a:cs typeface="Times New Roman" pitchFamily="18" charset="0"/>
              </a:rPr>
              <a:t>phê </a:t>
            </a:r>
            <a:r>
              <a:rPr lang="vi-VN" sz="2400" dirty="0">
                <a:latin typeface="Times New Roman" pitchFamily="18" charset="0"/>
                <a:cs typeface="Times New Roman" pitchFamily="18" charset="0"/>
              </a:rPr>
              <a:t>duyệt </a:t>
            </a:r>
            <a:r>
              <a:rPr lang="en-US" sz="2400" dirty="0">
                <a:latin typeface="Times New Roman" pitchFamily="18" charset="0"/>
                <a:cs typeface="Times New Roman" pitchFamily="18" charset="0"/>
              </a:rPr>
              <a:t>KQ</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thẩm định </a:t>
            </a:r>
            <a:r>
              <a:rPr lang="en-US" sz="2400" dirty="0">
                <a:latin typeface="Times New Roman" pitchFamily="18" charset="0"/>
                <a:cs typeface="Times New Roman" pitchFamily="18" charset="0"/>
              </a:rPr>
              <a:t>BC </a:t>
            </a:r>
            <a:r>
              <a:rPr lang="en-US" sz="2400" dirty="0">
                <a:latin typeface="Times New Roman" pitchFamily="18" charset="0"/>
                <a:cs typeface="Times New Roman" pitchFamily="18" charset="0"/>
              </a:rPr>
              <a:t>ĐTM</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chủ dự án đầu tư có trách nhiệm sau đây</a:t>
            </a:r>
            <a:r>
              <a:rPr lang="vi-VN"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18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47948" y="827421"/>
            <a:ext cx="809547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vi-VN" sz="2400" dirty="0">
                <a:latin typeface="+mj-lt"/>
              </a:rPr>
              <a:t>a</a:t>
            </a:r>
            <a:r>
              <a:rPr lang="vi-VN" sz="2400" dirty="0">
                <a:latin typeface="+mj-lt"/>
              </a:rPr>
              <a:t>) Thực hiện </a:t>
            </a:r>
            <a:r>
              <a:rPr lang="en-US" sz="2400" dirty="0">
                <a:latin typeface="+mj-lt"/>
              </a:rPr>
              <a:t>ĐTM </a:t>
            </a:r>
            <a:r>
              <a:rPr lang="vi-VN" sz="2400" dirty="0">
                <a:latin typeface="+mj-lt"/>
              </a:rPr>
              <a:t>đối </a:t>
            </a:r>
            <a:r>
              <a:rPr lang="vi-VN" sz="2400" dirty="0">
                <a:latin typeface="+mj-lt"/>
              </a:rPr>
              <a:t>với </a:t>
            </a:r>
            <a:r>
              <a:rPr lang="en-US" sz="2400" dirty="0">
                <a:latin typeface="+mj-lt"/>
              </a:rPr>
              <a:t>DAĐT </a:t>
            </a:r>
            <a:r>
              <a:rPr lang="vi-VN" sz="2400" dirty="0">
                <a:latin typeface="+mj-lt"/>
              </a:rPr>
              <a:t>khi </a:t>
            </a:r>
            <a:r>
              <a:rPr lang="vi-VN" sz="2400" dirty="0">
                <a:latin typeface="+mj-lt"/>
              </a:rPr>
              <a:t>có một trong các thay đổi về tăng quy mô, công suất, công nghệ sản xuất hoặc thay đổi khác làm tăng tác động xấu đến môi trường;</a:t>
            </a:r>
          </a:p>
          <a:p>
            <a:pPr algn="just"/>
            <a:r>
              <a:rPr lang="vi-VN" sz="2400" dirty="0">
                <a:latin typeface="+mj-lt"/>
              </a:rPr>
              <a:t>b) Báo cáo </a:t>
            </a:r>
            <a:r>
              <a:rPr lang="en-US" sz="2400" dirty="0">
                <a:latin typeface="+mj-lt"/>
              </a:rPr>
              <a:t>CQNN </a:t>
            </a:r>
            <a:r>
              <a:rPr lang="vi-VN" sz="2400" dirty="0">
                <a:latin typeface="+mj-lt"/>
              </a:rPr>
              <a:t>có </a:t>
            </a:r>
            <a:r>
              <a:rPr lang="vi-VN" sz="2400" dirty="0">
                <a:latin typeface="+mj-lt"/>
              </a:rPr>
              <a:t>thẩm quyền để được xem xét, chấp thuận trong quá trình cấp </a:t>
            </a:r>
            <a:r>
              <a:rPr lang="en-US" sz="2400" dirty="0">
                <a:latin typeface="+mj-lt"/>
              </a:rPr>
              <a:t>GPMT </a:t>
            </a:r>
            <a:r>
              <a:rPr lang="vi-VN" sz="2400" dirty="0">
                <a:latin typeface="+mj-lt"/>
              </a:rPr>
              <a:t>đối </a:t>
            </a:r>
            <a:r>
              <a:rPr lang="vi-VN" sz="2400" dirty="0">
                <a:latin typeface="+mj-lt"/>
              </a:rPr>
              <a:t>với </a:t>
            </a:r>
            <a:r>
              <a:rPr lang="en-US" sz="2400" dirty="0">
                <a:latin typeface="+mj-lt"/>
              </a:rPr>
              <a:t>DA ĐT </a:t>
            </a:r>
            <a:r>
              <a:rPr lang="vi-VN" sz="2400" dirty="0">
                <a:latin typeface="+mj-lt"/>
              </a:rPr>
              <a:t>thuộc </a:t>
            </a:r>
            <a:r>
              <a:rPr lang="vi-VN" sz="2400" dirty="0">
                <a:latin typeface="+mj-lt"/>
              </a:rPr>
              <a:t>đối tượng phải có </a:t>
            </a:r>
            <a:r>
              <a:rPr lang="en-US" sz="2400" dirty="0">
                <a:latin typeface="+mj-lt"/>
              </a:rPr>
              <a:t>GPMT </a:t>
            </a:r>
            <a:r>
              <a:rPr lang="vi-VN" sz="2400" dirty="0">
                <a:latin typeface="+mj-lt"/>
              </a:rPr>
              <a:t>trong </a:t>
            </a:r>
            <a:r>
              <a:rPr lang="vi-VN" sz="2400" dirty="0">
                <a:latin typeface="+mj-lt"/>
              </a:rPr>
              <a:t>trường hợp thay đổi công nghệ sản xuất, công nghệ xử lý chất thải, vị trí xả trực tiếp nước thải sau xử lý vào nguồn nước nhưng </a:t>
            </a:r>
            <a:r>
              <a:rPr lang="vi-VN" sz="2400" dirty="0">
                <a:latin typeface="+mj-lt"/>
              </a:rPr>
              <a:t>k </a:t>
            </a:r>
            <a:r>
              <a:rPr lang="vi-VN" sz="2400" dirty="0">
                <a:latin typeface="+mj-lt"/>
              </a:rPr>
              <a:t>thuộc trường hợp quy định tại điểm a khoản này; bổ sung ngành, nghề thu hút đầu tư vào </a:t>
            </a:r>
            <a:r>
              <a:rPr lang="en-US" sz="2400" dirty="0">
                <a:latin typeface="+mj-lt"/>
              </a:rPr>
              <a:t>KCN, CCN</a:t>
            </a:r>
            <a:r>
              <a:rPr lang="vi-VN" sz="2400" dirty="0">
                <a:latin typeface="+mj-lt"/>
              </a:rPr>
              <a:t>;</a:t>
            </a:r>
            <a:endParaRPr lang="vi-VN" sz="2400" dirty="0">
              <a:latin typeface="+mj-lt"/>
            </a:endParaRPr>
          </a:p>
          <a:p>
            <a:pPr algn="just"/>
            <a:r>
              <a:rPr lang="vi-VN" sz="2400" dirty="0">
                <a:latin typeface="+mj-lt"/>
              </a:rPr>
              <a:t>c) Tự đánh giá tác động đến môi trường, xem xét, quyết định và chịu trách nhiệm trước pháp luật đối với các thay đổi khác không thuộc trường hợp quy định tại điểm a và điểm b khoản này; tích hợp trong báo cáo đề xuất cấp </a:t>
            </a:r>
            <a:r>
              <a:rPr lang="en-US" sz="2400" dirty="0">
                <a:latin typeface="+mj-lt"/>
              </a:rPr>
              <a:t>GPMT </a:t>
            </a:r>
            <a:r>
              <a:rPr lang="vi-VN" sz="2400" dirty="0">
                <a:latin typeface="+mj-lt"/>
              </a:rPr>
              <a:t>(nếu </a:t>
            </a:r>
            <a:r>
              <a:rPr lang="vi-VN" sz="2400" dirty="0">
                <a:latin typeface="+mj-lt"/>
              </a:rPr>
              <a:t>có</a:t>
            </a:r>
            <a:r>
              <a:rPr lang="vi-VN" sz="2400" dirty="0">
                <a:latin typeface="+mj-lt"/>
              </a:rPr>
              <a:t>).</a:t>
            </a:r>
            <a:endParaRPr lang="en-US" sz="2400" dirty="0">
              <a:latin typeface="+mj-lt"/>
            </a:endParaRP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5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54965" y="1597443"/>
            <a:ext cx="809547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5</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vi-VN" sz="2400" u="sng" dirty="0">
                <a:latin typeface="Times New Roman" pitchFamily="18" charset="0"/>
                <a:cs typeface="Times New Roman" pitchFamily="18" charset="0"/>
              </a:rPr>
              <a:t>Công khai </a:t>
            </a:r>
            <a:r>
              <a:rPr lang="en-US" sz="2400" u="sng" dirty="0">
                <a:latin typeface="Times New Roman" pitchFamily="18" charset="0"/>
                <a:cs typeface="Times New Roman" pitchFamily="18" charset="0"/>
              </a:rPr>
              <a:t>BC ĐTM </a:t>
            </a:r>
            <a:r>
              <a:rPr lang="vi-VN" sz="2400" u="sng" dirty="0">
                <a:latin typeface="Times New Roman" pitchFamily="18" charset="0"/>
                <a:cs typeface="Times New Roman" pitchFamily="18" charset="0"/>
              </a:rPr>
              <a:t>đã </a:t>
            </a:r>
            <a:r>
              <a:rPr lang="vi-VN" sz="2400" u="sng" dirty="0">
                <a:latin typeface="Times New Roman" pitchFamily="18" charset="0"/>
                <a:cs typeface="Times New Roman" pitchFamily="18" charset="0"/>
              </a:rPr>
              <a:t>được phê du</a:t>
            </a:r>
            <a:r>
              <a:rPr lang="vi-VN" sz="2400" dirty="0">
                <a:latin typeface="Times New Roman" pitchFamily="18" charset="0"/>
                <a:cs typeface="Times New Roman" pitchFamily="18" charset="0"/>
              </a:rPr>
              <a:t>yệt kết quả thẩm định theo quy định tại </a:t>
            </a:r>
            <a:r>
              <a:rPr lang="vi-VN" sz="2400" u="sng" dirty="0">
                <a:latin typeface="Times New Roman" pitchFamily="18" charset="0"/>
                <a:cs typeface="Times New Roman" pitchFamily="18" charset="0"/>
              </a:rPr>
              <a:t>Điều 114 </a:t>
            </a:r>
            <a:r>
              <a:rPr lang="vi-VN" sz="2400" dirty="0">
                <a:latin typeface="Times New Roman" pitchFamily="18" charset="0"/>
                <a:cs typeface="Times New Roman" pitchFamily="18" charset="0"/>
              </a:rPr>
              <a:t>của Luật này, trừ các thông tin thuộc bí mật nhà nước, bí mật của doanh nghiệp theo quy định của pháp luật.</a:t>
            </a:r>
          </a:p>
          <a:p>
            <a:pPr algn="just"/>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6</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Thực hiện yêu cầu khác theo quy định của pháp luật về bảo vệ môi trường.</a:t>
            </a:r>
          </a:p>
          <a:p>
            <a:pPr algn="just"/>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7</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Chính phủ quy định chi tiết khoản 4 Điều này</a:t>
            </a:r>
            <a:r>
              <a:rPr lang="vi-VN"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362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54965" y="1628801"/>
            <a:ext cx="8095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400" b="1" dirty="0">
                <a:latin typeface="Times New Roman" pitchFamily="18" charset="0"/>
                <a:cs typeface="Times New Roman" pitchFamily="18" charset="0"/>
              </a:rPr>
              <a:t>3.2. </a:t>
            </a:r>
            <a:r>
              <a:rPr lang="en-US" sz="2400" b="1" dirty="0" err="1">
                <a:latin typeface="Times New Roman" pitchFamily="18" charset="0"/>
                <a:cs typeface="Times New Roman" pitchFamily="18" charset="0"/>
              </a:rPr>
              <a:t>Giấy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phép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endParaRPr lang="vi-VN" sz="2400" b="1" dirty="0">
              <a:latin typeface="Times New Roman" pitchFamily="18" charset="0"/>
              <a:cs typeface="Times New Roman" pitchFamily="18" charset="0"/>
            </a:endParaRP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325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47948" y="1309411"/>
            <a:ext cx="809547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400" b="1" dirty="0">
                <a:latin typeface="Times New Roman" pitchFamily="18" charset="0"/>
                <a:cs typeface="Times New Roman" pitchFamily="18" charset="0"/>
              </a:rPr>
              <a:t>3.3. </a:t>
            </a:r>
            <a:r>
              <a:rPr lang="en-US" sz="2400" b="1" dirty="0" err="1">
                <a:latin typeface="Times New Roman" pitchFamily="18" charset="0"/>
                <a:cs typeface="Times New Roman" pitchFamily="18" charset="0"/>
              </a:rPr>
              <a:t>Đăng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49)</a:t>
            </a:r>
          </a:p>
          <a:p>
            <a:pPr algn="just"/>
            <a:r>
              <a:rPr lang="vi-VN" sz="2400" dirty="0">
                <a:latin typeface="Times New Roman" pitchFamily="18" charset="0"/>
                <a:cs typeface="Times New Roman" pitchFamily="18" charset="0"/>
              </a:rPr>
              <a:t>1. Đối tượng phải đăng ký môi trường bao gồm:</a:t>
            </a:r>
          </a:p>
          <a:p>
            <a:pPr algn="just"/>
            <a:r>
              <a:rPr lang="vi-VN" sz="2400" dirty="0">
                <a:solidFill>
                  <a:srgbClr val="FF0000"/>
                </a:solidFill>
                <a:latin typeface="Times New Roman" pitchFamily="18" charset="0"/>
                <a:cs typeface="Times New Roman" pitchFamily="18" charset="0"/>
              </a:rPr>
              <a:t>a) </a:t>
            </a:r>
            <a:r>
              <a:rPr lang="en-US" sz="2400" dirty="0">
                <a:solidFill>
                  <a:srgbClr val="FF0000"/>
                </a:solidFill>
                <a:latin typeface="Times New Roman" pitchFamily="18" charset="0"/>
                <a:cs typeface="Times New Roman" pitchFamily="18" charset="0"/>
              </a:rPr>
              <a:t>DAĐT </a:t>
            </a:r>
            <a:r>
              <a:rPr lang="vi-VN" sz="2400" dirty="0">
                <a:solidFill>
                  <a:srgbClr val="FF0000"/>
                </a:solidFill>
                <a:latin typeface="Times New Roman" pitchFamily="18" charset="0"/>
                <a:cs typeface="Times New Roman" pitchFamily="18" charset="0"/>
              </a:rPr>
              <a:t>có phát sinh </a:t>
            </a:r>
            <a:r>
              <a:rPr lang="vi-VN" sz="2400" dirty="0">
                <a:solidFill>
                  <a:srgbClr val="FF0000"/>
                </a:solidFill>
                <a:latin typeface="Times New Roman" pitchFamily="18" charset="0"/>
                <a:cs typeface="Times New Roman" pitchFamily="18" charset="0"/>
              </a:rPr>
              <a:t>chất thải </a:t>
            </a:r>
            <a:r>
              <a:rPr lang="vi-VN" sz="2400" dirty="0">
                <a:solidFill>
                  <a:srgbClr val="FF0000"/>
                </a:solidFill>
                <a:latin typeface="Times New Roman" pitchFamily="18" charset="0"/>
                <a:cs typeface="Times New Roman" pitchFamily="18" charset="0"/>
              </a:rPr>
              <a:t>k </a:t>
            </a:r>
            <a:r>
              <a:rPr lang="vi-VN" sz="2400" dirty="0">
                <a:solidFill>
                  <a:srgbClr val="FF0000"/>
                </a:solidFill>
                <a:latin typeface="Times New Roman" pitchFamily="18" charset="0"/>
                <a:cs typeface="Times New Roman" pitchFamily="18" charset="0"/>
              </a:rPr>
              <a:t>thuộc </a:t>
            </a:r>
            <a:r>
              <a:rPr lang="vi-VN" sz="2400" dirty="0">
                <a:solidFill>
                  <a:srgbClr val="FF0000"/>
                </a:solidFill>
                <a:latin typeface="Times New Roman" pitchFamily="18" charset="0"/>
                <a:cs typeface="Times New Roman" pitchFamily="18" charset="0"/>
              </a:rPr>
              <a:t>đ</a:t>
            </a:r>
            <a:r>
              <a:rPr lang="en-US" sz="2400" dirty="0">
                <a:solidFill>
                  <a:srgbClr val="FF0000"/>
                </a:solidFill>
                <a:latin typeface="Times New Roman" pitchFamily="18" charset="0"/>
                <a:cs typeface="Times New Roman" pitchFamily="18" charset="0"/>
              </a:rPr>
              <a:t>/</a:t>
            </a:r>
            <a:r>
              <a:rPr lang="vi-VN" sz="2400" dirty="0">
                <a:solidFill>
                  <a:srgbClr val="FF0000"/>
                </a:solidFill>
                <a:latin typeface="Times New Roman" pitchFamily="18" charset="0"/>
                <a:cs typeface="Times New Roman" pitchFamily="18" charset="0"/>
              </a:rPr>
              <a:t>tượng </a:t>
            </a:r>
            <a:r>
              <a:rPr lang="vi-VN" sz="2400" dirty="0">
                <a:solidFill>
                  <a:srgbClr val="FF0000"/>
                </a:solidFill>
                <a:latin typeface="Times New Roman" pitchFamily="18" charset="0"/>
                <a:cs typeface="Times New Roman" pitchFamily="18" charset="0"/>
              </a:rPr>
              <a:t>phải có </a:t>
            </a:r>
            <a:r>
              <a:rPr lang="en-US" sz="2400" dirty="0">
                <a:solidFill>
                  <a:srgbClr val="FF0000"/>
                </a:solidFill>
                <a:latin typeface="Times New Roman" pitchFamily="18" charset="0"/>
                <a:cs typeface="Times New Roman" pitchFamily="18" charset="0"/>
              </a:rPr>
              <a:t>GPMT</a:t>
            </a:r>
            <a:r>
              <a:rPr lang="vi-VN" sz="2400"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a:p>
            <a:pPr algn="just"/>
            <a:r>
              <a:rPr lang="vi-VN" sz="2400" dirty="0">
                <a:solidFill>
                  <a:srgbClr val="FF0000"/>
                </a:solidFill>
                <a:latin typeface="Times New Roman" pitchFamily="18" charset="0"/>
                <a:cs typeface="Times New Roman" pitchFamily="18" charset="0"/>
              </a:rPr>
              <a:t>b) Cơ sở </a:t>
            </a:r>
            <a:r>
              <a:rPr lang="en-US" sz="2400" dirty="0">
                <a:solidFill>
                  <a:srgbClr val="FF0000"/>
                </a:solidFill>
                <a:latin typeface="Times New Roman" pitchFamily="18" charset="0"/>
                <a:cs typeface="Times New Roman" pitchFamily="18" charset="0"/>
              </a:rPr>
              <a:t>SX, KD, DV </a:t>
            </a:r>
            <a:r>
              <a:rPr lang="en-US" sz="2400" dirty="0" err="1">
                <a:solidFill>
                  <a:srgbClr val="FF0000"/>
                </a:solidFill>
                <a:latin typeface="Times New Roman" pitchFamily="18" charset="0"/>
                <a:cs typeface="Times New Roman" pitchFamily="18" charset="0"/>
              </a:rPr>
              <a:t>hđ</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trước </a:t>
            </a:r>
            <a:r>
              <a:rPr lang="vi-VN" sz="2400" dirty="0">
                <a:solidFill>
                  <a:srgbClr val="FF0000"/>
                </a:solidFill>
                <a:latin typeface="Times New Roman" pitchFamily="18" charset="0"/>
                <a:cs typeface="Times New Roman" pitchFamily="18" charset="0"/>
              </a:rPr>
              <a:t>ngày Luật này có hiệu lực thi hành có phát sinh chất thải </a:t>
            </a:r>
            <a:r>
              <a:rPr lang="vi-VN" sz="2400" dirty="0">
                <a:solidFill>
                  <a:srgbClr val="FF0000"/>
                </a:solidFill>
                <a:latin typeface="Times New Roman" pitchFamily="18" charset="0"/>
                <a:cs typeface="Times New Roman" pitchFamily="18" charset="0"/>
              </a:rPr>
              <a:t>k </a:t>
            </a:r>
            <a:r>
              <a:rPr lang="vi-VN" sz="2400" dirty="0">
                <a:solidFill>
                  <a:srgbClr val="FF0000"/>
                </a:solidFill>
                <a:latin typeface="Times New Roman" pitchFamily="18" charset="0"/>
                <a:cs typeface="Times New Roman" pitchFamily="18" charset="0"/>
              </a:rPr>
              <a:t>thuộc đối tượng phải có </a:t>
            </a:r>
            <a:r>
              <a:rPr lang="en-US" sz="2400" dirty="0">
                <a:solidFill>
                  <a:srgbClr val="FF0000"/>
                </a:solidFill>
                <a:latin typeface="Times New Roman" pitchFamily="18" charset="0"/>
                <a:cs typeface="Times New Roman" pitchFamily="18" charset="0"/>
              </a:rPr>
              <a:t>GPMT</a:t>
            </a:r>
            <a:r>
              <a:rPr lang="vi-VN" sz="2400"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2. Đối tượng quy định tại khoản 1 Điều này được miễn </a:t>
            </a:r>
            <a:r>
              <a:rPr lang="en-US" sz="2400" dirty="0">
                <a:latin typeface="Times New Roman" pitchFamily="18" charset="0"/>
                <a:cs typeface="Times New Roman" pitchFamily="18" charset="0"/>
              </a:rPr>
              <a:t>ĐKMT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bao gồm:</a:t>
            </a:r>
          </a:p>
          <a:p>
            <a:pPr algn="just"/>
            <a:r>
              <a:rPr lang="vi-VN" sz="2400" dirty="0">
                <a:latin typeface="Times New Roman" pitchFamily="18" charset="0"/>
                <a:cs typeface="Times New Roman" pitchFamily="18" charset="0"/>
              </a:rPr>
              <a:t>a) </a:t>
            </a:r>
            <a:r>
              <a:rPr lang="en-US" sz="2400" dirty="0">
                <a:latin typeface="Times New Roman" pitchFamily="18" charset="0"/>
                <a:cs typeface="Times New Roman" pitchFamily="18" charset="0"/>
              </a:rPr>
              <a:t>DAĐT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cơ sở thuộc bí mật nhà nước về quốc phòng, an ninh;</a:t>
            </a:r>
          </a:p>
          <a:p>
            <a:pPr algn="just"/>
            <a:r>
              <a:rPr lang="vi-VN" sz="2400" dirty="0">
                <a:solidFill>
                  <a:srgbClr val="FF0000"/>
                </a:solidFill>
                <a:latin typeface="Times New Roman" pitchFamily="18" charset="0"/>
                <a:cs typeface="Times New Roman" pitchFamily="18" charset="0"/>
              </a:rPr>
              <a:t>b) </a:t>
            </a:r>
            <a:r>
              <a:rPr lang="en-US" sz="2400" dirty="0">
                <a:solidFill>
                  <a:srgbClr val="FF0000"/>
                </a:solidFill>
                <a:latin typeface="Times New Roman" pitchFamily="18" charset="0"/>
                <a:cs typeface="Times New Roman" pitchFamily="18" charset="0"/>
              </a:rPr>
              <a:t>DAĐT </a:t>
            </a:r>
            <a:r>
              <a:rPr lang="vi-VN" sz="2400" dirty="0">
                <a:solidFill>
                  <a:srgbClr val="FF0000"/>
                </a:solidFill>
                <a:latin typeface="Times New Roman" pitchFamily="18" charset="0"/>
                <a:cs typeface="Times New Roman" pitchFamily="18" charset="0"/>
              </a:rPr>
              <a:t>khi </a:t>
            </a:r>
            <a:r>
              <a:rPr lang="vi-VN" sz="2400" dirty="0">
                <a:solidFill>
                  <a:srgbClr val="FF0000"/>
                </a:solidFill>
                <a:latin typeface="Times New Roman" pitchFamily="18" charset="0"/>
                <a:cs typeface="Times New Roman" pitchFamily="18" charset="0"/>
              </a:rPr>
              <a:t>đi vào vận hành và cơ sở </a:t>
            </a:r>
            <a:r>
              <a:rPr lang="en-US" sz="2400" dirty="0">
                <a:solidFill>
                  <a:srgbClr val="FF0000"/>
                </a:solidFill>
                <a:latin typeface="Times New Roman" pitchFamily="18" charset="0"/>
                <a:cs typeface="Times New Roman" pitchFamily="18" charset="0"/>
              </a:rPr>
              <a:t>SX, KD, DV</a:t>
            </a:r>
            <a:r>
              <a:rPr lang="vi-VN" sz="2400" dirty="0">
                <a:solidFill>
                  <a:srgbClr val="FF0000"/>
                </a:solidFill>
                <a:latin typeface="Times New Roman" pitchFamily="18" charset="0"/>
                <a:cs typeface="Times New Roman" pitchFamily="18" charset="0"/>
              </a:rPr>
              <a:t> k </a:t>
            </a:r>
            <a:r>
              <a:rPr lang="vi-VN" sz="2400" dirty="0">
                <a:solidFill>
                  <a:srgbClr val="FF0000"/>
                </a:solidFill>
                <a:latin typeface="Times New Roman" pitchFamily="18" charset="0"/>
                <a:cs typeface="Times New Roman" pitchFamily="18" charset="0"/>
              </a:rPr>
              <a:t>phát sinh chất thải hoặc chỉ phát sinh chất thải với khối lượng nhỏ, được xử lý bằng công trình xử lý tại chỗ hoặc được quản lý theo quy định của chính quyền địa phương;</a:t>
            </a:r>
          </a:p>
          <a:p>
            <a:pPr algn="just"/>
            <a:r>
              <a:rPr lang="vi-VN" sz="2400" dirty="0">
                <a:latin typeface="Times New Roman" pitchFamily="18" charset="0"/>
                <a:cs typeface="Times New Roman" pitchFamily="18" charset="0"/>
              </a:rPr>
              <a:t>c) Đối tượng khác</a:t>
            </a:r>
            <a:r>
              <a:rPr lang="vi-VN"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992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5257800"/>
            <a:ext cx="8305800" cy="1371600"/>
          </a:xfrm>
        </p:spPr>
        <p:txBody>
          <a:bodyPr>
            <a:normAutofit fontScale="85000" lnSpcReduction="20000"/>
          </a:bodyPr>
          <a:lstStyle/>
          <a:p>
            <a:r>
              <a:rPr lang="en-US" sz="2000" b="1" dirty="0" err="1">
                <a:solidFill>
                  <a:srgbClr val="0070C0"/>
                </a:solidFill>
                <a:latin typeface="Times New Roman" panose="02020603050405020304" pitchFamily="18" charset="0"/>
                <a:cs typeface="Times New Roman" panose="02020603050405020304" pitchFamily="18" charset="0"/>
              </a:rPr>
              <a:t>Nguyễn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Thị</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Minh </a:t>
            </a:r>
            <a:r>
              <a:rPr lang="en-US" sz="2000" b="1" dirty="0" err="1">
                <a:solidFill>
                  <a:srgbClr val="0070C0"/>
                </a:solidFill>
                <a:latin typeface="Times New Roman" panose="02020603050405020304" pitchFamily="18" charset="0"/>
                <a:cs typeface="Times New Roman" panose="02020603050405020304" pitchFamily="18" charset="0"/>
              </a:rPr>
              <a:t>Nhựt</a:t>
            </a:r>
            <a:endParaRPr lang="en-US" sz="2000" b="1" dirty="0">
              <a:solidFill>
                <a:srgbClr val="0070C0"/>
              </a:solidFill>
              <a:latin typeface="Times New Roman" panose="02020603050405020304" pitchFamily="18" charset="0"/>
              <a:cs typeface="Times New Roman" panose="02020603050405020304" pitchFamily="18" charset="0"/>
            </a:endParaRPr>
          </a:p>
          <a:p>
            <a:r>
              <a:rPr lang="en-US" sz="2000" b="1" dirty="0" err="1">
                <a:solidFill>
                  <a:srgbClr val="0070C0"/>
                </a:solidFill>
                <a:latin typeface="Times New Roman" panose="02020603050405020304" pitchFamily="18" charset="0"/>
                <a:cs typeface="Times New Roman" panose="02020603050405020304" pitchFamily="18" charset="0"/>
              </a:rPr>
              <a:t>Trưởng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phòng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Thẩm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định</a:t>
            </a:r>
            <a:r>
              <a:rPr lang="en-US" sz="2000" b="1" dirty="0">
                <a:solidFill>
                  <a:srgbClr val="0070C0"/>
                </a:solidFill>
                <a:latin typeface="Times New Roman" panose="02020603050405020304" pitchFamily="18" charset="0"/>
                <a:cs typeface="Times New Roman" panose="02020603050405020304" pitchFamily="18" charset="0"/>
              </a:rPr>
              <a:t> – Chi </a:t>
            </a:r>
            <a:r>
              <a:rPr lang="en-US" sz="2000" b="1" dirty="0" err="1">
                <a:solidFill>
                  <a:srgbClr val="0070C0"/>
                </a:solidFill>
                <a:latin typeface="Times New Roman" panose="02020603050405020304" pitchFamily="18" charset="0"/>
                <a:cs typeface="Times New Roman" panose="02020603050405020304" pitchFamily="18" charset="0"/>
              </a:rPr>
              <a:t>cục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Bảo</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vệ</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môi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trường</a:t>
            </a:r>
            <a:endParaRPr lang="en-US" sz="2000" b="1" dirty="0">
              <a:solidFill>
                <a:srgbClr val="0070C0"/>
              </a:solidFill>
              <a:latin typeface="Times New Roman" panose="02020603050405020304" pitchFamily="18" charset="0"/>
              <a:cs typeface="Times New Roman" panose="02020603050405020304" pitchFamily="18" charset="0"/>
            </a:endParaRPr>
          </a:p>
          <a:p>
            <a:r>
              <a:rPr lang="en-US" sz="2000" b="1" dirty="0" err="1">
                <a:solidFill>
                  <a:srgbClr val="0070C0"/>
                </a:solidFill>
                <a:latin typeface="Times New Roman" panose="02020603050405020304" pitchFamily="18" charset="0"/>
                <a:cs typeface="Times New Roman" panose="02020603050405020304" pitchFamily="18" charset="0"/>
              </a:rPr>
              <a:t>Điện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thoại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cơ</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quan</a:t>
            </a:r>
            <a:r>
              <a:rPr lang="en-US" sz="2000" b="1" dirty="0">
                <a:solidFill>
                  <a:srgbClr val="0070C0"/>
                </a:solidFill>
                <a:latin typeface="Times New Roman" panose="02020603050405020304" pitchFamily="18" charset="0"/>
                <a:cs typeface="Times New Roman" panose="02020603050405020304" pitchFamily="18" charset="0"/>
              </a:rPr>
              <a:t>: 0274.3834765</a:t>
            </a:r>
          </a:p>
          <a:p>
            <a:r>
              <a:rPr lang="en-US" sz="2000" b="1" dirty="0" err="1">
                <a:solidFill>
                  <a:srgbClr val="0070C0"/>
                </a:solidFill>
                <a:latin typeface="Times New Roman" panose="02020603050405020304" pitchFamily="18" charset="0"/>
                <a:cs typeface="Times New Roman" panose="02020603050405020304" pitchFamily="18" charset="0"/>
              </a:rPr>
              <a:t>Điện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thoại</a:t>
            </a:r>
            <a:r>
              <a:rPr lang="en-US" sz="2000" b="1" dirty="0">
                <a:solidFill>
                  <a:srgbClr val="0070C0"/>
                </a:solidFill>
                <a:latin typeface="Times New Roman" panose="02020603050405020304" pitchFamily="18" charset="0"/>
                <a:cs typeface="Times New Roman" panose="02020603050405020304" pitchFamily="18" charset="0"/>
              </a:rPr>
              <a:t> di </a:t>
            </a:r>
            <a:r>
              <a:rPr lang="en-US" sz="2000" b="1" dirty="0" err="1">
                <a:solidFill>
                  <a:srgbClr val="0070C0"/>
                </a:solidFill>
                <a:latin typeface="Times New Roman" panose="02020603050405020304" pitchFamily="18" charset="0"/>
                <a:cs typeface="Times New Roman" panose="02020603050405020304" pitchFamily="18" charset="0"/>
              </a:rPr>
              <a:t>động</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0937.491.519</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1919536" y="1268760"/>
            <a:ext cx="8424936" cy="2520280"/>
          </a:xfrm>
        </p:spPr>
        <p:txBody>
          <a:bodyPr>
            <a:noAutofit/>
          </a:bodyPr>
          <a:lstStyle/>
          <a:p>
            <a:r>
              <a:rPr lang="en-US" sz="4000" b="1" dirty="0">
                <a:solidFill>
                  <a:srgbClr val="FF0000"/>
                </a:solidFill>
                <a:latin typeface="Times New Roman" panose="02020603050405020304" pitchFamily="18" charset="0"/>
                <a:cs typeface="Times New Roman" panose="02020603050405020304" pitchFamily="18" charset="0"/>
                <a:sym typeface="+mn-ea"/>
              </a:rPr>
              <a:t>TRIỂN KHAI LUẬT BẢO VỆ MÔI TRƯỜNG NĂM 2020</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963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47948" y="1124748"/>
            <a:ext cx="809547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400" b="1" dirty="0">
                <a:latin typeface="Times New Roman" pitchFamily="18" charset="0"/>
                <a:cs typeface="Times New Roman" pitchFamily="18" charset="0"/>
              </a:rPr>
              <a:t>3.3. </a:t>
            </a:r>
            <a:r>
              <a:rPr lang="en-US" sz="2400" b="1" dirty="0" err="1">
                <a:latin typeface="Times New Roman" pitchFamily="18" charset="0"/>
                <a:cs typeface="Times New Roman" pitchFamily="18" charset="0"/>
              </a:rPr>
              <a:t>Đăng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endParaRPr lang="en-US" sz="2400" b="1"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3. </a:t>
            </a:r>
            <a:r>
              <a:rPr lang="en-US" sz="2400" dirty="0">
                <a:solidFill>
                  <a:srgbClr val="FF0000"/>
                </a:solidFill>
                <a:latin typeface="Times New Roman" pitchFamily="18" charset="0"/>
                <a:cs typeface="Times New Roman" pitchFamily="18" charset="0"/>
              </a:rPr>
              <a:t>UBND </a:t>
            </a:r>
            <a:r>
              <a:rPr lang="vi-VN" sz="2400" dirty="0">
                <a:solidFill>
                  <a:srgbClr val="FF0000"/>
                </a:solidFill>
                <a:latin typeface="Times New Roman" pitchFamily="18" charset="0"/>
                <a:cs typeface="Times New Roman" pitchFamily="18" charset="0"/>
              </a:rPr>
              <a:t>cấp </a:t>
            </a:r>
            <a:r>
              <a:rPr lang="vi-VN" sz="2400" dirty="0">
                <a:solidFill>
                  <a:srgbClr val="FF0000"/>
                </a:solidFill>
                <a:latin typeface="Times New Roman" pitchFamily="18" charset="0"/>
                <a:cs typeface="Times New Roman" pitchFamily="18" charset="0"/>
              </a:rPr>
              <a:t>xã có trách nhiệm tiếp nhận trực tiếp, qua đường bưu điện hoặc nhận bản điện tử thông qua hệ thống </a:t>
            </a:r>
            <a:r>
              <a:rPr lang="vi-VN" sz="2400" dirty="0">
                <a:solidFill>
                  <a:srgbClr val="FF0000"/>
                </a:solidFill>
                <a:latin typeface="Times New Roman" pitchFamily="18" charset="0"/>
                <a:cs typeface="Times New Roman" pitchFamily="18" charset="0"/>
              </a:rPr>
              <a:t>dịch vụ công trực tuyến</a:t>
            </a:r>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ĐKMT </a:t>
            </a:r>
            <a:r>
              <a:rPr lang="vi-VN" sz="2400" dirty="0">
                <a:latin typeface="Times New Roman" pitchFamily="18" charset="0"/>
                <a:cs typeface="Times New Roman" pitchFamily="18" charset="0"/>
              </a:rPr>
              <a:t>của </a:t>
            </a:r>
            <a:r>
              <a:rPr lang="vi-VN" sz="2400" dirty="0">
                <a:latin typeface="Times New Roman" pitchFamily="18" charset="0"/>
                <a:cs typeface="Times New Roman" pitchFamily="18" charset="0"/>
              </a:rPr>
              <a:t>đối tượng quy định tại khoản 1 Điều này.</a:t>
            </a:r>
          </a:p>
          <a:p>
            <a:pPr algn="just"/>
            <a:r>
              <a:rPr lang="vi-VN" sz="2400" dirty="0">
                <a:latin typeface="Times New Roman" pitchFamily="18" charset="0"/>
                <a:cs typeface="Times New Roman" pitchFamily="18" charset="0"/>
              </a:rPr>
              <a:t>Đối với dự án đầu tư, cơ sở </a:t>
            </a:r>
            <a:r>
              <a:rPr lang="vi-VN" sz="2400" dirty="0">
                <a:solidFill>
                  <a:srgbClr val="FF0000"/>
                </a:solidFill>
                <a:latin typeface="Times New Roman" pitchFamily="18" charset="0"/>
                <a:cs typeface="Times New Roman" pitchFamily="18" charset="0"/>
              </a:rPr>
              <a:t>trên địa bàn từ 02 đơn vị hành chính </a:t>
            </a:r>
            <a:r>
              <a:rPr lang="vi-VN" sz="2400" dirty="0">
                <a:latin typeface="Times New Roman" pitchFamily="18" charset="0"/>
                <a:cs typeface="Times New Roman" pitchFamily="18" charset="0"/>
              </a:rPr>
              <a:t>cấp xã trở lên, chủ </a:t>
            </a:r>
            <a:r>
              <a:rPr lang="en-US" sz="2400" dirty="0">
                <a:latin typeface="Times New Roman" pitchFamily="18" charset="0"/>
                <a:cs typeface="Times New Roman" pitchFamily="18" charset="0"/>
              </a:rPr>
              <a:t>DAĐT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cơ sở </a:t>
            </a:r>
            <a:r>
              <a:rPr lang="vi-VN" sz="2400" dirty="0">
                <a:solidFill>
                  <a:srgbClr val="FF0000"/>
                </a:solidFill>
                <a:latin typeface="Times New Roman" pitchFamily="18" charset="0"/>
                <a:cs typeface="Times New Roman" pitchFamily="18" charset="0"/>
              </a:rPr>
              <a:t>được quyền chọn </a:t>
            </a:r>
            <a:r>
              <a:rPr lang="en-US" sz="2400" dirty="0">
                <a:solidFill>
                  <a:srgbClr val="FF0000"/>
                </a:solidFill>
                <a:latin typeface="Times New Roman" pitchFamily="18" charset="0"/>
                <a:cs typeface="Times New Roman" pitchFamily="18" charset="0"/>
              </a:rPr>
              <a:t>UBND</a:t>
            </a:r>
            <a:r>
              <a:rPr lang="vi-VN"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cấp xã để </a:t>
            </a:r>
            <a:r>
              <a:rPr lang="en-US" sz="2400" dirty="0">
                <a:solidFill>
                  <a:srgbClr val="FF0000"/>
                </a:solidFill>
                <a:latin typeface="Times New Roman" pitchFamily="18" charset="0"/>
                <a:cs typeface="Times New Roman" pitchFamily="18" charset="0"/>
              </a:rPr>
              <a:t>ĐKMT</a:t>
            </a:r>
            <a:r>
              <a:rPr lang="vi-VN"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4. Nội dung đăng ký môi trường bao gồm:</a:t>
            </a:r>
          </a:p>
          <a:p>
            <a:pPr algn="just"/>
            <a:r>
              <a:rPr lang="vi-VN" sz="2400" dirty="0">
                <a:latin typeface="Times New Roman" pitchFamily="18" charset="0"/>
                <a:cs typeface="Times New Roman" pitchFamily="18" charset="0"/>
              </a:rPr>
              <a:t>a) Thông tin chung về dự án đầu tư, cơ sở;</a:t>
            </a:r>
          </a:p>
          <a:p>
            <a:pPr algn="just"/>
            <a:r>
              <a:rPr lang="vi-VN" sz="2400" dirty="0">
                <a:latin typeface="Times New Roman" pitchFamily="18" charset="0"/>
                <a:cs typeface="Times New Roman" pitchFamily="18" charset="0"/>
              </a:rPr>
              <a:t>b) Loại hình </a:t>
            </a:r>
            <a:r>
              <a:rPr lang="en-US" sz="2400" dirty="0">
                <a:latin typeface="Times New Roman" pitchFamily="18" charset="0"/>
                <a:cs typeface="Times New Roman" pitchFamily="18" charset="0"/>
              </a:rPr>
              <a:t>SX, KD, DV</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công nghệ, công suất, sản phẩm; nguyên liệu, nhiên liệu, hóa chất sử dụng (nếu có);</a:t>
            </a:r>
          </a:p>
          <a:p>
            <a:pPr algn="just"/>
            <a:r>
              <a:rPr lang="vi-VN" sz="2400" dirty="0">
                <a:latin typeface="Times New Roman" pitchFamily="18" charset="0"/>
                <a:cs typeface="Times New Roman" pitchFamily="18" charset="0"/>
              </a:rPr>
              <a:t>c) Loại và khối lượng chất thải phát sinh;</a:t>
            </a:r>
          </a:p>
          <a:p>
            <a:pPr algn="just"/>
            <a:r>
              <a:rPr lang="vi-VN" sz="2400" dirty="0">
                <a:latin typeface="Times New Roman" pitchFamily="18" charset="0"/>
                <a:cs typeface="Times New Roman" pitchFamily="18" charset="0"/>
              </a:rPr>
              <a:t>d) Phương án thu gom, quản lý và xử lý chất thải theo quy định;</a:t>
            </a:r>
          </a:p>
          <a:p>
            <a:pPr algn="just"/>
            <a:r>
              <a:rPr lang="vi-VN" sz="2400" dirty="0">
                <a:latin typeface="Times New Roman" pitchFamily="18" charset="0"/>
                <a:cs typeface="Times New Roman" pitchFamily="18" charset="0"/>
              </a:rPr>
              <a:t>đ) Cam kết thực hiện công tác bảo vệ môi trường</a:t>
            </a:r>
            <a:r>
              <a:rPr lang="vi-VN"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834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35124" y="1525434"/>
            <a:ext cx="809547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400" b="1" dirty="0">
                <a:latin typeface="Times New Roman" pitchFamily="18" charset="0"/>
                <a:cs typeface="Times New Roman" pitchFamily="18" charset="0"/>
              </a:rPr>
              <a:t>3.3. </a:t>
            </a:r>
            <a:r>
              <a:rPr lang="en-US" sz="2400" b="1" dirty="0" err="1">
                <a:latin typeface="Times New Roman" pitchFamily="18" charset="0"/>
                <a:cs typeface="Times New Roman" pitchFamily="18" charset="0"/>
              </a:rPr>
              <a:t>Đăng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endParaRPr lang="en-US" sz="2400" b="1"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5. Trong quá trình hoạt động, nếu dự án đầu tư, cơ sở </a:t>
            </a:r>
            <a:r>
              <a:rPr lang="vi-VN" sz="2400" dirty="0">
                <a:solidFill>
                  <a:srgbClr val="FF0000"/>
                </a:solidFill>
                <a:latin typeface="Times New Roman" pitchFamily="18" charset="0"/>
                <a:cs typeface="Times New Roman" pitchFamily="18" charset="0"/>
              </a:rPr>
              <a:t>có thay đổi về nội dung đã đăng k</a:t>
            </a:r>
            <a:r>
              <a:rPr lang="vi-VN" sz="2400" dirty="0">
                <a:latin typeface="Times New Roman" pitchFamily="18" charset="0"/>
                <a:cs typeface="Times New Roman" pitchFamily="18" charset="0"/>
              </a:rPr>
              <a:t>ý, chủ dự án đầu tư, cơ sở có trách nhiệm </a:t>
            </a:r>
            <a:r>
              <a:rPr lang="en-US" sz="2400" dirty="0">
                <a:solidFill>
                  <a:srgbClr val="FF0000"/>
                </a:solidFill>
                <a:latin typeface="Times New Roman" pitchFamily="18" charset="0"/>
                <a:cs typeface="Times New Roman" pitchFamily="18" charset="0"/>
              </a:rPr>
              <a:t>ĐKMT </a:t>
            </a:r>
            <a:r>
              <a:rPr lang="vi-VN" sz="2400" dirty="0">
                <a:solidFill>
                  <a:srgbClr val="FF0000"/>
                </a:solidFill>
                <a:latin typeface="Times New Roman" pitchFamily="18" charset="0"/>
                <a:cs typeface="Times New Roman" pitchFamily="18" charset="0"/>
              </a:rPr>
              <a:t>lại </a:t>
            </a:r>
            <a:r>
              <a:rPr lang="vi-VN" sz="2400" dirty="0">
                <a:solidFill>
                  <a:srgbClr val="FF0000"/>
                </a:solidFill>
                <a:latin typeface="Times New Roman" pitchFamily="18" charset="0"/>
                <a:cs typeface="Times New Roman" pitchFamily="18" charset="0"/>
              </a:rPr>
              <a:t>trước khi thực hiện các thay đổi đó</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Trường hợp việc </a:t>
            </a:r>
            <a:r>
              <a:rPr lang="vi-VN" sz="2400" dirty="0">
                <a:solidFill>
                  <a:srgbClr val="FF0000"/>
                </a:solidFill>
                <a:latin typeface="Times New Roman" pitchFamily="18" charset="0"/>
                <a:cs typeface="Times New Roman" pitchFamily="18" charset="0"/>
              </a:rPr>
              <a:t>thay đổi </a:t>
            </a:r>
            <a:r>
              <a:rPr lang="vi-VN" sz="2400" dirty="0">
                <a:latin typeface="Times New Roman" pitchFamily="18" charset="0"/>
                <a:cs typeface="Times New Roman" pitchFamily="18" charset="0"/>
              </a:rPr>
              <a:t>quy mô, tính chất của dự án đầu tư, cơ sở </a:t>
            </a:r>
            <a:r>
              <a:rPr lang="vi-VN" sz="2400" dirty="0">
                <a:solidFill>
                  <a:srgbClr val="FF0000"/>
                </a:solidFill>
                <a:latin typeface="Times New Roman" pitchFamily="18" charset="0"/>
                <a:cs typeface="Times New Roman" pitchFamily="18" charset="0"/>
              </a:rPr>
              <a:t>thuộc đối tượng phải thực hiện </a:t>
            </a:r>
            <a:r>
              <a:rPr lang="en-US" sz="2400" dirty="0">
                <a:solidFill>
                  <a:srgbClr val="FF0000"/>
                </a:solidFill>
                <a:latin typeface="Times New Roman" pitchFamily="18" charset="0"/>
                <a:cs typeface="Times New Roman" pitchFamily="18" charset="0"/>
              </a:rPr>
              <a:t>ĐTM </a:t>
            </a:r>
            <a:r>
              <a:rPr lang="vi-VN" sz="2400" dirty="0">
                <a:solidFill>
                  <a:srgbClr val="FF0000"/>
                </a:solidFill>
                <a:latin typeface="Times New Roman" pitchFamily="18" charset="0"/>
                <a:cs typeface="Times New Roman" pitchFamily="18" charset="0"/>
              </a:rPr>
              <a:t>hoặc </a:t>
            </a:r>
            <a:r>
              <a:rPr lang="vi-VN" sz="2400" dirty="0">
                <a:solidFill>
                  <a:srgbClr val="FF0000"/>
                </a:solidFill>
                <a:latin typeface="Times New Roman" pitchFamily="18" charset="0"/>
                <a:cs typeface="Times New Roman" pitchFamily="18" charset="0"/>
              </a:rPr>
              <a:t>phải có </a:t>
            </a:r>
            <a:r>
              <a:rPr lang="en-US" sz="2400" dirty="0">
                <a:solidFill>
                  <a:srgbClr val="FF0000"/>
                </a:solidFill>
                <a:latin typeface="Times New Roman" pitchFamily="18" charset="0"/>
                <a:cs typeface="Times New Roman" pitchFamily="18" charset="0"/>
              </a:rPr>
              <a:t>GPMT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chủ dự án đầu tư, cơ sở có trách nhiệm </a:t>
            </a:r>
            <a:r>
              <a:rPr lang="vi-VN" sz="2400" dirty="0">
                <a:solidFill>
                  <a:srgbClr val="FF0000"/>
                </a:solidFill>
                <a:latin typeface="Times New Roman" pitchFamily="18" charset="0"/>
                <a:cs typeface="Times New Roman" pitchFamily="18" charset="0"/>
              </a:rPr>
              <a:t>thực hiện quy định về </a:t>
            </a:r>
            <a:r>
              <a:rPr lang="en-US" sz="2400" dirty="0">
                <a:solidFill>
                  <a:srgbClr val="FF0000"/>
                </a:solidFill>
                <a:latin typeface="Times New Roman" pitchFamily="18" charset="0"/>
                <a:cs typeface="Times New Roman" pitchFamily="18" charset="0"/>
              </a:rPr>
              <a:t>ĐTM </a:t>
            </a:r>
            <a:r>
              <a:rPr lang="vi-VN" sz="2400" dirty="0">
                <a:solidFill>
                  <a:srgbClr val="FF0000"/>
                </a:solidFill>
                <a:latin typeface="Times New Roman" pitchFamily="18" charset="0"/>
                <a:cs typeface="Times New Roman" pitchFamily="18" charset="0"/>
              </a:rPr>
              <a:t>và </a:t>
            </a:r>
            <a:r>
              <a:rPr lang="en-US" sz="2400" dirty="0">
                <a:solidFill>
                  <a:srgbClr val="FF0000"/>
                </a:solidFill>
                <a:latin typeface="Times New Roman" pitchFamily="18" charset="0"/>
                <a:cs typeface="Times New Roman" pitchFamily="18" charset="0"/>
              </a:rPr>
              <a:t>GPMT </a:t>
            </a:r>
            <a:r>
              <a:rPr lang="vi-VN" sz="2400" dirty="0">
                <a:latin typeface="Times New Roman" pitchFamily="18" charset="0"/>
                <a:cs typeface="Times New Roman" pitchFamily="18" charset="0"/>
              </a:rPr>
              <a:t>theo </a:t>
            </a:r>
            <a:r>
              <a:rPr lang="vi-VN" sz="2400" dirty="0">
                <a:latin typeface="Times New Roman" pitchFamily="18" charset="0"/>
                <a:cs typeface="Times New Roman" pitchFamily="18" charset="0"/>
              </a:rPr>
              <a:t>quy định của Luật này</a:t>
            </a:r>
            <a:r>
              <a:rPr lang="vi-VN"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608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47948" y="1309416"/>
            <a:ext cx="809547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400" b="1" dirty="0">
                <a:latin typeface="Times New Roman" pitchFamily="18" charset="0"/>
                <a:cs typeface="Times New Roman" pitchFamily="18" charset="0"/>
              </a:rPr>
              <a:t>3.3. </a:t>
            </a:r>
            <a:r>
              <a:rPr lang="en-US" sz="2400" b="1" dirty="0" err="1">
                <a:latin typeface="Times New Roman" pitchFamily="18" charset="0"/>
                <a:cs typeface="Times New Roman" pitchFamily="18" charset="0"/>
              </a:rPr>
              <a:t>Đăng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endParaRPr lang="en-US" sz="2400" b="1"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6</a:t>
            </a:r>
            <a:r>
              <a:rPr lang="vi-VN" sz="2400" dirty="0">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Thời điểm</a:t>
            </a:r>
            <a:r>
              <a:rPr lang="vi-VN" sz="2400" dirty="0">
                <a:latin typeface="Times New Roman" pitchFamily="18" charset="0"/>
                <a:cs typeface="Times New Roman" pitchFamily="18" charset="0"/>
              </a:rPr>
              <a:t> đăng ký môi trường được quy định như sau:</a:t>
            </a:r>
          </a:p>
          <a:p>
            <a:pPr algn="just"/>
            <a:r>
              <a:rPr lang="vi-VN" sz="2400" dirty="0">
                <a:latin typeface="Times New Roman" pitchFamily="18" charset="0"/>
                <a:cs typeface="Times New Roman" pitchFamily="18" charset="0"/>
              </a:rPr>
              <a:t>a) </a:t>
            </a:r>
            <a:r>
              <a:rPr lang="en-US" sz="2400" dirty="0">
                <a:latin typeface="Times New Roman" pitchFamily="18" charset="0"/>
                <a:cs typeface="Times New Roman" pitchFamily="18" charset="0"/>
              </a:rPr>
              <a:t>DAĐT </a:t>
            </a:r>
            <a:r>
              <a:rPr lang="vi-VN" sz="2400" dirty="0">
                <a:latin typeface="Times New Roman" pitchFamily="18" charset="0"/>
                <a:cs typeface="Times New Roman" pitchFamily="18" charset="0"/>
              </a:rPr>
              <a:t>quy </a:t>
            </a:r>
            <a:r>
              <a:rPr lang="vi-VN" sz="2400" dirty="0">
                <a:latin typeface="Times New Roman" pitchFamily="18" charset="0"/>
                <a:cs typeface="Times New Roman" pitchFamily="18" charset="0"/>
              </a:rPr>
              <a:t>định tại điểm a khoản 1 Điều này và </a:t>
            </a:r>
            <a:r>
              <a:rPr lang="vi-VN" sz="2400" dirty="0">
                <a:solidFill>
                  <a:srgbClr val="FF0000"/>
                </a:solidFill>
                <a:latin typeface="Times New Roman" pitchFamily="18" charset="0"/>
                <a:cs typeface="Times New Roman" pitchFamily="18" charset="0"/>
              </a:rPr>
              <a:t>thuộc đối tượng phải </a:t>
            </a:r>
            <a:r>
              <a:rPr lang="vi-VN" sz="2400" dirty="0">
                <a:solidFill>
                  <a:srgbClr val="FF0000"/>
                </a:solidFill>
                <a:latin typeface="Times New Roman" pitchFamily="18" charset="0"/>
                <a:cs typeface="Times New Roman" pitchFamily="18" charset="0"/>
              </a:rPr>
              <a:t>t</a:t>
            </a:r>
            <a:r>
              <a:rPr lang="en-US" sz="2400" dirty="0">
                <a:solidFill>
                  <a:srgbClr val="FF0000"/>
                </a:solidFill>
                <a:latin typeface="Times New Roman" pitchFamily="18" charset="0"/>
                <a:cs typeface="Times New Roman" pitchFamily="18" charset="0"/>
              </a:rPr>
              <a:t>/</a:t>
            </a:r>
            <a:r>
              <a:rPr lang="vi-VN" sz="2400" dirty="0">
                <a:solidFill>
                  <a:srgbClr val="FF0000"/>
                </a:solidFill>
                <a:latin typeface="Times New Roman" pitchFamily="18" charset="0"/>
                <a:cs typeface="Times New Roman" pitchFamily="18" charset="0"/>
              </a:rPr>
              <a:t>hiện </a:t>
            </a:r>
            <a:r>
              <a:rPr lang="en-US" sz="2400" dirty="0">
                <a:solidFill>
                  <a:srgbClr val="FF0000"/>
                </a:solidFill>
                <a:latin typeface="Times New Roman" pitchFamily="18" charset="0"/>
                <a:cs typeface="Times New Roman" pitchFamily="18" charset="0"/>
              </a:rPr>
              <a:t>ĐTM </a:t>
            </a:r>
            <a:r>
              <a:rPr lang="vi-VN" sz="2400" dirty="0">
                <a:solidFill>
                  <a:srgbClr val="FF0000"/>
                </a:solidFill>
                <a:latin typeface="Times New Roman" pitchFamily="18" charset="0"/>
                <a:cs typeface="Times New Roman" pitchFamily="18" charset="0"/>
              </a:rPr>
              <a:t>phải </a:t>
            </a:r>
            <a:r>
              <a:rPr lang="en-US" sz="2400" dirty="0">
                <a:solidFill>
                  <a:srgbClr val="FF0000"/>
                </a:solidFill>
                <a:latin typeface="Times New Roman" pitchFamily="18" charset="0"/>
                <a:cs typeface="Times New Roman" pitchFamily="18" charset="0"/>
              </a:rPr>
              <a:t>ĐKMT</a:t>
            </a:r>
            <a:r>
              <a:rPr lang="en-US" sz="2400" dirty="0">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trước </a:t>
            </a:r>
            <a:r>
              <a:rPr lang="vi-VN" sz="2400" dirty="0">
                <a:solidFill>
                  <a:srgbClr val="FF0000"/>
                </a:solidFill>
                <a:latin typeface="Times New Roman" pitchFamily="18" charset="0"/>
                <a:cs typeface="Times New Roman" pitchFamily="18" charset="0"/>
              </a:rPr>
              <a:t>khi </a:t>
            </a:r>
            <a:r>
              <a:rPr lang="en-US" sz="2400" dirty="0">
                <a:solidFill>
                  <a:srgbClr val="FF0000"/>
                </a:solidFill>
                <a:latin typeface="Times New Roman" pitchFamily="18" charset="0"/>
                <a:cs typeface="Times New Roman" pitchFamily="18" charset="0"/>
              </a:rPr>
              <a:t>VH </a:t>
            </a:r>
            <a:r>
              <a:rPr lang="vi-VN" sz="2400" dirty="0">
                <a:solidFill>
                  <a:srgbClr val="FF0000"/>
                </a:solidFill>
                <a:latin typeface="Times New Roman" pitchFamily="18" charset="0"/>
                <a:cs typeface="Times New Roman" pitchFamily="18" charset="0"/>
              </a:rPr>
              <a:t>chính </a:t>
            </a:r>
            <a:r>
              <a:rPr lang="vi-VN" sz="2400" dirty="0">
                <a:solidFill>
                  <a:srgbClr val="FF0000"/>
                </a:solidFill>
                <a:latin typeface="Times New Roman" pitchFamily="18" charset="0"/>
                <a:cs typeface="Times New Roman" pitchFamily="18" charset="0"/>
              </a:rPr>
              <a:t>thức</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b) </a:t>
            </a:r>
            <a:r>
              <a:rPr lang="en-US" sz="2400" dirty="0">
                <a:latin typeface="Times New Roman" pitchFamily="18" charset="0"/>
                <a:cs typeface="Times New Roman" pitchFamily="18" charset="0"/>
              </a:rPr>
              <a:t>DAĐT </a:t>
            </a:r>
            <a:r>
              <a:rPr lang="vi-VN" sz="2400" dirty="0">
                <a:latin typeface="Times New Roman" pitchFamily="18" charset="0"/>
                <a:cs typeface="Times New Roman" pitchFamily="18" charset="0"/>
              </a:rPr>
              <a:t>quy </a:t>
            </a:r>
            <a:r>
              <a:rPr lang="vi-VN" sz="2400" dirty="0">
                <a:latin typeface="Times New Roman" pitchFamily="18" charset="0"/>
                <a:cs typeface="Times New Roman" pitchFamily="18" charset="0"/>
              </a:rPr>
              <a:t>định tại điểm a khoản 1 Điều này nhưng </a:t>
            </a:r>
            <a:r>
              <a:rPr lang="vi-VN" sz="2400" dirty="0">
                <a:solidFill>
                  <a:srgbClr val="FF0000"/>
                </a:solidFill>
                <a:latin typeface="Times New Roman" pitchFamily="18" charset="0"/>
                <a:cs typeface="Times New Roman" pitchFamily="18" charset="0"/>
              </a:rPr>
              <a:t>k </a:t>
            </a:r>
            <a:r>
              <a:rPr lang="vi-VN" sz="2400" dirty="0">
                <a:solidFill>
                  <a:srgbClr val="FF0000"/>
                </a:solidFill>
                <a:latin typeface="Times New Roman" pitchFamily="18" charset="0"/>
                <a:cs typeface="Times New Roman" pitchFamily="18" charset="0"/>
              </a:rPr>
              <a:t>thuộc đối tượng phải thực hiện </a:t>
            </a:r>
            <a:r>
              <a:rPr lang="en-US" sz="2400" dirty="0">
                <a:solidFill>
                  <a:srgbClr val="FF0000"/>
                </a:solidFill>
                <a:latin typeface="Times New Roman" pitchFamily="18" charset="0"/>
                <a:cs typeface="Times New Roman" pitchFamily="18" charset="0"/>
              </a:rPr>
              <a:t>ĐTM </a:t>
            </a:r>
            <a:r>
              <a:rPr lang="vi-VN" sz="2400" dirty="0">
                <a:latin typeface="Times New Roman" pitchFamily="18" charset="0"/>
                <a:cs typeface="Times New Roman" pitchFamily="18" charset="0"/>
              </a:rPr>
              <a:t>phải </a:t>
            </a:r>
            <a:r>
              <a:rPr lang="en-US" sz="2400" dirty="0">
                <a:solidFill>
                  <a:srgbClr val="FF0000"/>
                </a:solidFill>
                <a:latin typeface="Times New Roman" pitchFamily="18" charset="0"/>
                <a:cs typeface="Times New Roman" pitchFamily="18" charset="0"/>
              </a:rPr>
              <a:t>ĐKMT </a:t>
            </a:r>
            <a:r>
              <a:rPr lang="vi-VN" sz="2400" dirty="0">
                <a:solidFill>
                  <a:srgbClr val="FF0000"/>
                </a:solidFill>
                <a:latin typeface="Times New Roman" pitchFamily="18" charset="0"/>
                <a:cs typeface="Times New Roman" pitchFamily="18" charset="0"/>
              </a:rPr>
              <a:t>trước </a:t>
            </a:r>
            <a:r>
              <a:rPr lang="vi-VN" sz="2400" dirty="0">
                <a:solidFill>
                  <a:srgbClr val="FF0000"/>
                </a:solidFill>
                <a:latin typeface="Times New Roman" pitchFamily="18" charset="0"/>
                <a:cs typeface="Times New Roman" pitchFamily="18" charset="0"/>
              </a:rPr>
              <a:t>khi cơ quan có thẩm quyền cấp </a:t>
            </a:r>
            <a:r>
              <a:rPr lang="en-US" sz="2400" dirty="0">
                <a:solidFill>
                  <a:srgbClr val="FF0000"/>
                </a:solidFill>
                <a:latin typeface="Times New Roman" pitchFamily="18" charset="0"/>
                <a:cs typeface="Times New Roman" pitchFamily="18" charset="0"/>
              </a:rPr>
              <a:t>GPXD</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đối </a:t>
            </a:r>
            <a:r>
              <a:rPr lang="vi-VN" sz="2400" dirty="0">
                <a:latin typeface="Times New Roman" pitchFamily="18" charset="0"/>
                <a:cs typeface="Times New Roman" pitchFamily="18" charset="0"/>
              </a:rPr>
              <a:t>với trường hợp phải có </a:t>
            </a:r>
            <a:r>
              <a:rPr lang="en-US" sz="2400" dirty="0">
                <a:latin typeface="Times New Roman" pitchFamily="18" charset="0"/>
                <a:cs typeface="Times New Roman" pitchFamily="18" charset="0"/>
              </a:rPr>
              <a:t>GPXD</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theo quy định của pháp luật về xây dựng </a:t>
            </a:r>
            <a:r>
              <a:rPr lang="vi-VN" sz="2400" dirty="0">
                <a:solidFill>
                  <a:srgbClr val="FF0000"/>
                </a:solidFill>
                <a:latin typeface="Times New Roman" pitchFamily="18" charset="0"/>
                <a:cs typeface="Times New Roman" pitchFamily="18" charset="0"/>
              </a:rPr>
              <a:t>hoặc trước khi xả chất thải ra môi trường</a:t>
            </a:r>
            <a:r>
              <a:rPr lang="vi-VN" sz="2400" dirty="0">
                <a:latin typeface="Times New Roman" pitchFamily="18" charset="0"/>
                <a:cs typeface="Times New Roman" pitchFamily="18" charset="0"/>
              </a:rPr>
              <a:t> đối với trường hợp </a:t>
            </a:r>
            <a:r>
              <a:rPr lang="vi-VN" sz="2400" dirty="0">
                <a:latin typeface="Times New Roman" pitchFamily="18" charset="0"/>
                <a:cs typeface="Times New Roman" pitchFamily="18" charset="0"/>
              </a:rPr>
              <a:t>k </a:t>
            </a:r>
            <a:r>
              <a:rPr lang="vi-VN" sz="2400" dirty="0">
                <a:latin typeface="Times New Roman" pitchFamily="18" charset="0"/>
                <a:cs typeface="Times New Roman" pitchFamily="18" charset="0"/>
              </a:rPr>
              <a:t>phải có </a:t>
            </a:r>
            <a:r>
              <a:rPr lang="en-US" sz="2400" dirty="0">
                <a:latin typeface="Times New Roman" pitchFamily="18" charset="0"/>
                <a:cs typeface="Times New Roman" pitchFamily="18" charset="0"/>
              </a:rPr>
              <a:t>GPXD </a:t>
            </a:r>
            <a:r>
              <a:rPr lang="vi-VN" sz="2400" dirty="0">
                <a:latin typeface="Times New Roman" pitchFamily="18" charset="0"/>
                <a:cs typeface="Times New Roman" pitchFamily="18" charset="0"/>
              </a:rPr>
              <a:t>theo </a:t>
            </a:r>
            <a:r>
              <a:rPr lang="vi-VN" sz="2400" dirty="0">
                <a:latin typeface="Times New Roman" pitchFamily="18" charset="0"/>
                <a:cs typeface="Times New Roman" pitchFamily="18" charset="0"/>
              </a:rPr>
              <a:t>quy định của pháp luật về xây dựng;</a:t>
            </a:r>
          </a:p>
          <a:p>
            <a:pPr algn="just"/>
            <a:r>
              <a:rPr lang="vi-VN" sz="2400" dirty="0">
                <a:latin typeface="Times New Roman" pitchFamily="18" charset="0"/>
                <a:cs typeface="Times New Roman" pitchFamily="18" charset="0"/>
              </a:rPr>
              <a:t>c) Cơ sở </a:t>
            </a:r>
            <a:r>
              <a:rPr lang="en-US" sz="2400" dirty="0">
                <a:latin typeface="Times New Roman" pitchFamily="18" charset="0"/>
                <a:cs typeface="Times New Roman" pitchFamily="18" charset="0"/>
              </a:rPr>
              <a:t>SX, KD, DV </a:t>
            </a:r>
            <a:r>
              <a:rPr lang="vi-VN" sz="2400" dirty="0">
                <a:latin typeface="Times New Roman" pitchFamily="18" charset="0"/>
                <a:cs typeface="Times New Roman" pitchFamily="18" charset="0"/>
              </a:rPr>
              <a:t>quy </a:t>
            </a:r>
            <a:r>
              <a:rPr lang="vi-VN" sz="2400" dirty="0">
                <a:latin typeface="Times New Roman" pitchFamily="18" charset="0"/>
                <a:cs typeface="Times New Roman" pitchFamily="18" charset="0"/>
              </a:rPr>
              <a:t>định tại điểm b khoản 1 Điều này phải </a:t>
            </a:r>
            <a:r>
              <a:rPr lang="en-US" sz="2400" dirty="0">
                <a:latin typeface="Times New Roman" pitchFamily="18" charset="0"/>
                <a:cs typeface="Times New Roman" pitchFamily="18" charset="0"/>
              </a:rPr>
              <a:t>ĐKMT </a:t>
            </a:r>
            <a:r>
              <a:rPr lang="vi-VN" sz="2400" dirty="0">
                <a:latin typeface="Times New Roman" pitchFamily="18" charset="0"/>
                <a:cs typeface="Times New Roman" pitchFamily="18" charset="0"/>
              </a:rPr>
              <a:t>trong </a:t>
            </a:r>
            <a:r>
              <a:rPr lang="vi-VN" sz="2400" dirty="0">
                <a:latin typeface="Times New Roman" pitchFamily="18" charset="0"/>
                <a:cs typeface="Times New Roman" pitchFamily="18" charset="0"/>
              </a:rPr>
              <a:t>thời hạn 24 tháng kể từ ngày Luật này có hiệu lực thi hành.</a:t>
            </a: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037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047948" y="1309417"/>
            <a:ext cx="809547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400" b="1" dirty="0">
                <a:latin typeface="Times New Roman" pitchFamily="18" charset="0"/>
                <a:cs typeface="Times New Roman" pitchFamily="18" charset="0"/>
              </a:rPr>
              <a:t>3.3. </a:t>
            </a:r>
            <a:r>
              <a:rPr lang="en-US" sz="2400" b="1" dirty="0" err="1">
                <a:latin typeface="Times New Roman" pitchFamily="18" charset="0"/>
                <a:cs typeface="Times New Roman" pitchFamily="18" charset="0"/>
              </a:rPr>
              <a:t>Đăng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endParaRPr lang="en-US" sz="2400" b="1"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7. Ủy ban nhân dân cấp xã có trách nhiệm sau đây:</a:t>
            </a:r>
          </a:p>
          <a:p>
            <a:pPr algn="just"/>
            <a:r>
              <a:rPr lang="vi-VN" sz="2400" dirty="0">
                <a:latin typeface="Times New Roman" pitchFamily="18" charset="0"/>
                <a:cs typeface="Times New Roman" pitchFamily="18" charset="0"/>
              </a:rPr>
              <a:t>a) Tiếp nhận </a:t>
            </a:r>
            <a:r>
              <a:rPr lang="en-US" sz="2400" dirty="0">
                <a:latin typeface="Times New Roman" pitchFamily="18" charset="0"/>
                <a:cs typeface="Times New Roman" pitchFamily="18" charset="0"/>
              </a:rPr>
              <a:t>ĐKMT</a:t>
            </a:r>
            <a:r>
              <a:rPr lang="vi-VN"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b) Kiểm tra và xử lý vi phạm pháp luật về </a:t>
            </a:r>
            <a:r>
              <a:rPr lang="en-US" sz="2400" dirty="0">
                <a:latin typeface="Times New Roman" pitchFamily="18" charset="0"/>
                <a:cs typeface="Times New Roman" pitchFamily="18" charset="0"/>
              </a:rPr>
              <a:t>BVMT </a:t>
            </a:r>
            <a:r>
              <a:rPr lang="vi-VN" sz="2400" dirty="0">
                <a:latin typeface="Times New Roman" pitchFamily="18" charset="0"/>
                <a:cs typeface="Times New Roman" pitchFamily="18" charset="0"/>
              </a:rPr>
              <a:t>của </a:t>
            </a:r>
            <a:r>
              <a:rPr lang="vi-VN" sz="2400" dirty="0">
                <a:latin typeface="Times New Roman" pitchFamily="18" charset="0"/>
                <a:cs typeface="Times New Roman" pitchFamily="18" charset="0"/>
              </a:rPr>
              <a:t>tổ chức, cá nhân </a:t>
            </a:r>
            <a:r>
              <a:rPr lang="en-US" sz="2400" dirty="0">
                <a:latin typeface="Times New Roman" pitchFamily="18" charset="0"/>
                <a:cs typeface="Times New Roman" pitchFamily="18" charset="0"/>
              </a:rPr>
              <a:t>ĐKMT </a:t>
            </a:r>
            <a:r>
              <a:rPr lang="vi-VN" sz="2400" dirty="0">
                <a:latin typeface="Times New Roman" pitchFamily="18" charset="0"/>
                <a:cs typeface="Times New Roman" pitchFamily="18" charset="0"/>
              </a:rPr>
              <a:t>theo </a:t>
            </a:r>
            <a:r>
              <a:rPr lang="vi-VN" sz="2400" dirty="0">
                <a:latin typeface="Times New Roman" pitchFamily="18" charset="0"/>
                <a:cs typeface="Times New Roman" pitchFamily="18" charset="0"/>
              </a:rPr>
              <a:t>quy định của pháp luật;</a:t>
            </a:r>
          </a:p>
          <a:p>
            <a:pPr algn="just"/>
            <a:r>
              <a:rPr lang="vi-VN" sz="2400" dirty="0">
                <a:latin typeface="Times New Roman" pitchFamily="18" charset="0"/>
                <a:cs typeface="Times New Roman" pitchFamily="18" charset="0"/>
              </a:rPr>
              <a:t>c) Hướng dẫn và giải quyết kiến nghị về </a:t>
            </a:r>
            <a:r>
              <a:rPr lang="en-US" sz="2400" dirty="0">
                <a:latin typeface="Times New Roman" pitchFamily="18" charset="0"/>
                <a:cs typeface="Times New Roman" pitchFamily="18" charset="0"/>
              </a:rPr>
              <a:t>BVMT </a:t>
            </a:r>
            <a:r>
              <a:rPr lang="vi-VN" sz="2400" dirty="0">
                <a:latin typeface="Times New Roman" pitchFamily="18" charset="0"/>
                <a:cs typeface="Times New Roman" pitchFamily="18" charset="0"/>
              </a:rPr>
              <a:t>đối </a:t>
            </a:r>
            <a:r>
              <a:rPr lang="vi-VN" sz="2400" dirty="0">
                <a:latin typeface="Times New Roman" pitchFamily="18" charset="0"/>
                <a:cs typeface="Times New Roman" pitchFamily="18" charset="0"/>
              </a:rPr>
              <a:t>với nội dung đã được tổ chức, cá nhân </a:t>
            </a:r>
            <a:r>
              <a:rPr lang="en-US" sz="2400" dirty="0">
                <a:latin typeface="Times New Roman" pitchFamily="18" charset="0"/>
                <a:cs typeface="Times New Roman" pitchFamily="18" charset="0"/>
              </a:rPr>
              <a:t>ĐKMT</a:t>
            </a:r>
            <a:r>
              <a:rPr lang="vi-VN"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d) Cập nhật dữ liệu về </a:t>
            </a:r>
            <a:r>
              <a:rPr lang="en-US" sz="2400" dirty="0">
                <a:latin typeface="Times New Roman" pitchFamily="18" charset="0"/>
                <a:cs typeface="Times New Roman" pitchFamily="18" charset="0"/>
              </a:rPr>
              <a:t>ĐKMT </a:t>
            </a:r>
            <a:r>
              <a:rPr lang="vi-VN" sz="2400" dirty="0">
                <a:latin typeface="Times New Roman" pitchFamily="18" charset="0"/>
                <a:cs typeface="Times New Roman" pitchFamily="18" charset="0"/>
              </a:rPr>
              <a:t>vào </a:t>
            </a:r>
            <a:r>
              <a:rPr lang="vi-VN" sz="2400" dirty="0">
                <a:latin typeface="Times New Roman" pitchFamily="18" charset="0"/>
                <a:cs typeface="Times New Roman" pitchFamily="18" charset="0"/>
              </a:rPr>
              <a:t>hệ thống thông tin, cơ sở dữ liệu môi trường quốc gia</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8. Chính phủ quy định chi tiết điểm b và điểm c khoản 2 Điều này.</a:t>
            </a:r>
          </a:p>
          <a:p>
            <a:r>
              <a:rPr lang="vi-VN" sz="2400" dirty="0">
                <a:latin typeface="Times New Roman" pitchFamily="18" charset="0"/>
                <a:cs typeface="Times New Roman" pitchFamily="18" charset="0"/>
              </a:rPr>
              <a:t>9. Bộ trưởng </a:t>
            </a:r>
            <a:r>
              <a:rPr lang="en-US" sz="2400" dirty="0">
                <a:latin typeface="Times New Roman" pitchFamily="18" charset="0"/>
                <a:cs typeface="Times New Roman" pitchFamily="18" charset="0"/>
              </a:rPr>
              <a:t>BTNMT </a:t>
            </a:r>
            <a:r>
              <a:rPr lang="vi-VN" sz="2400" dirty="0">
                <a:latin typeface="Times New Roman" pitchFamily="18" charset="0"/>
                <a:cs typeface="Times New Roman" pitchFamily="18" charset="0"/>
              </a:rPr>
              <a:t>quy </a:t>
            </a:r>
            <a:r>
              <a:rPr lang="vi-VN" sz="2400" dirty="0">
                <a:latin typeface="Times New Roman" pitchFamily="18" charset="0"/>
                <a:cs typeface="Times New Roman" pitchFamily="18" charset="0"/>
              </a:rPr>
              <a:t>định mẫu </a:t>
            </a:r>
            <a:r>
              <a:rPr lang="en-US" sz="2400" dirty="0">
                <a:latin typeface="Times New Roman" pitchFamily="18" charset="0"/>
                <a:cs typeface="Times New Roman" pitchFamily="18" charset="0"/>
              </a:rPr>
              <a:t>ĐKMT </a:t>
            </a:r>
            <a:r>
              <a:rPr lang="vi-VN" sz="2400" dirty="0">
                <a:latin typeface="Times New Roman" pitchFamily="18" charset="0"/>
                <a:cs typeface="Times New Roman" pitchFamily="18" charset="0"/>
              </a:rPr>
              <a:t>và </a:t>
            </a:r>
            <a:r>
              <a:rPr lang="vi-VN" sz="2400" dirty="0">
                <a:latin typeface="Times New Roman" pitchFamily="18" charset="0"/>
                <a:cs typeface="Times New Roman" pitchFamily="18" charset="0"/>
              </a:rPr>
              <a:t>hướng dẫn việc tiếp nhận </a:t>
            </a:r>
            <a:r>
              <a:rPr lang="en-US" sz="2400" dirty="0">
                <a:latin typeface="Times New Roman" pitchFamily="18" charset="0"/>
                <a:cs typeface="Times New Roman" pitchFamily="18" charset="0"/>
              </a:rPr>
              <a:t>ĐKMT</a:t>
            </a:r>
            <a:r>
              <a:rPr lang="vi-VN"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3. HỒ SƠ MÔI TRƯỜNG CẦN LẬP</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907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sz="quarter" idx="4294967295"/>
          </p:nvPr>
        </p:nvSpPr>
        <p:spPr/>
        <p:txBody>
          <a:bodyPr/>
          <a:lstStyle/>
          <a:p>
            <a:endParaRPr lang="vi-VN" altLang="en-US" dirty="0"/>
          </a:p>
        </p:txBody>
      </p:sp>
      <p:pic>
        <p:nvPicPr>
          <p:cNvPr id="9220" name="Picture 4" descr="300011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WordArt 5"/>
          <p:cNvSpPr>
            <a:spLocks noChangeArrowheads="1" noChangeShapeType="1" noTextEdit="1"/>
          </p:cNvSpPr>
          <p:nvPr/>
        </p:nvSpPr>
        <p:spPr bwMode="auto">
          <a:xfrm>
            <a:off x="2721429" y="3807823"/>
            <a:ext cx="6248400" cy="1600200"/>
          </a:xfrm>
          <a:prstGeom prst="rect">
            <a:avLst/>
          </a:prstGeom>
        </p:spPr>
        <p:txBody>
          <a:bodyPr wrap="none" fromWordArt="1">
            <a:prstTxWarp prst="textWave1">
              <a:avLst>
                <a:gd name="adj1" fmla="val 13005"/>
                <a:gd name="adj2" fmla="val -625"/>
              </a:avLst>
            </a:prstTxWarp>
          </a:bodyPr>
          <a:lstStyle/>
          <a:p>
            <a:pPr algn="ctr" eaLnBrk="0" hangingPunct="0">
              <a:defRPr/>
            </a:pPr>
            <a:r>
              <a:rPr lang="vi-VN" sz="3600" kern="10" dirty="0">
                <a:ln w="9525">
                  <a:solidFill>
                    <a:srgbClr val="C0C0C0"/>
                  </a:solidFill>
                  <a:round/>
                </a:ln>
                <a:gradFill rotWithShape="0">
                  <a:gsLst>
                    <a:gs pos="0">
                      <a:srgbClr val="003399"/>
                    </a:gs>
                    <a:gs pos="50000">
                      <a:srgbClr val="0099CC"/>
                    </a:gs>
                    <a:gs pos="100000">
                      <a:srgbClr val="003399"/>
                    </a:gs>
                  </a:gsLst>
                  <a:lin ang="5400000" scaled="1"/>
                </a:gradFill>
                <a:effectLst>
                  <a:outerShdw dist="53882" dir="2700000" algn="ctr" rotWithShape="0">
                    <a:srgbClr val="C0C0C0">
                      <a:alpha val="80000"/>
                    </a:srgbClr>
                  </a:outerShdw>
                </a:effectLst>
                <a:latin typeface="Times New Roman" panose="02020603050405020304"/>
                <a:cs typeface="Times New Roman" panose="02020603050405020304"/>
              </a:rPr>
              <a:t>CHÂN THÀNH CẢM ƠN SỰ THEO DÕI CỦA QUÝ VỊ</a:t>
            </a:r>
            <a:endParaRPr lang="en-US" sz="3600" kern="10" dirty="0">
              <a:ln w="9525">
                <a:solidFill>
                  <a:srgbClr val="C0C0C0"/>
                </a:solidFill>
                <a:round/>
              </a:ln>
              <a:gradFill rotWithShape="0">
                <a:gsLst>
                  <a:gs pos="0">
                    <a:srgbClr val="003399"/>
                  </a:gs>
                  <a:gs pos="50000">
                    <a:srgbClr val="0099CC"/>
                  </a:gs>
                  <a:gs pos="100000">
                    <a:srgbClr val="003399"/>
                  </a:gs>
                </a:gsLst>
                <a:lin ang="5400000" scaled="1"/>
              </a:gradFill>
              <a:effectLst>
                <a:outerShdw dist="53882" dir="2700000" algn="ctr" rotWithShape="0">
                  <a:srgbClr val="C0C0C0">
                    <a:alpha val="80000"/>
                  </a:srgbClr>
                </a:outerShdw>
              </a:effectLst>
              <a:latin typeface="Times New Roman" panose="02020603050405020304"/>
              <a:cs typeface="Times New Roman" panose="02020603050405020304"/>
            </a:endParaRPr>
          </a:p>
        </p:txBody>
      </p:sp>
    </p:spTree>
    <p:extLst>
      <p:ext uri="{BB962C8B-B14F-4D97-AF65-F5344CB8AC3E}">
        <p14:creationId xmlns:p14="http://schemas.microsoft.com/office/powerpoint/2010/main" val="125013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98661"/>
                                        </p:tgtEl>
                                        <p:attrNameLst>
                                          <p:attrName>style.visibility</p:attrName>
                                        </p:attrNameLst>
                                      </p:cBhvr>
                                      <p:to>
                                        <p:strVal val="visible"/>
                                      </p:to>
                                    </p:set>
                                    <p:animEffect transition="in" filter="wheel(4)">
                                      <p:cBhvr>
                                        <p:cTn id="7" dur="1000"/>
                                        <p:tgtEl>
                                          <p:spTgt spid="19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497" y="8313"/>
            <a:ext cx="9642763" cy="2743200"/>
          </a:xfrm>
        </p:spPr>
        <p:txBody>
          <a:bodyPr/>
          <a:lstStyle/>
          <a:p>
            <a:pPr marL="273050" indent="-273050" algn="ctr">
              <a:spcBef>
                <a:spcPts val="0"/>
              </a:spcBef>
              <a:defRPr/>
            </a:pPr>
            <a:r>
              <a:rPr lang="pt-BR" sz="4000" b="1" dirty="0" smtClean="0">
                <a:solidFill>
                  <a:srgbClr val="002060"/>
                </a:solidFill>
                <a:latin typeface="Times New Roman" panose="02020603050405020304" pitchFamily="18" charset="0"/>
                <a:cs typeface="Times New Roman" panose="02020603050405020304" pitchFamily="18" charset="0"/>
              </a:rPr>
              <a:t>GIẤY PHÉP MÔI TRƯỜNG</a:t>
            </a:r>
            <a:br>
              <a:rPr lang="pt-BR" sz="4000" b="1" dirty="0" smtClean="0">
                <a:solidFill>
                  <a:srgbClr val="002060"/>
                </a:solidFill>
                <a:latin typeface="Times New Roman" panose="02020603050405020304" pitchFamily="18" charset="0"/>
                <a:cs typeface="Times New Roman" panose="02020603050405020304" pitchFamily="18" charset="0"/>
              </a:rPr>
            </a:br>
            <a:r>
              <a:rPr lang="pt-BR" sz="4000" b="1" dirty="0" smtClean="0">
                <a:solidFill>
                  <a:srgbClr val="002060"/>
                </a:solidFill>
                <a:latin typeface="Times New Roman" panose="02020603050405020304" pitchFamily="18" charset="0"/>
                <a:cs typeface="Times New Roman" panose="02020603050405020304" pitchFamily="18" charset="0"/>
              </a:rPr>
              <a:t>(MỤC 4 LUẬT BẢO VỆ MÔI TRƯỜNG)</a:t>
            </a:r>
            <a:r>
              <a:rPr lang="en-US" altLang="vi-VN" sz="3200" b="1" dirty="0">
                <a:solidFill>
                  <a:srgbClr val="002060"/>
                </a:solidFill>
                <a:latin typeface="Times New Roman" panose="02020603050405020304" pitchFamily="18" charset="0"/>
                <a:cs typeface="Times New Roman" panose="02020603050405020304" pitchFamily="18" charset="0"/>
              </a:rPr>
              <a:t/>
            </a:r>
            <a:br>
              <a:rPr lang="en-US" altLang="vi-VN" sz="3200" b="1" dirty="0">
                <a:solidFill>
                  <a:srgbClr val="002060"/>
                </a:solidFill>
                <a:latin typeface="Times New Roman" panose="02020603050405020304" pitchFamily="18" charset="0"/>
                <a:cs typeface="Times New Roman" panose="02020603050405020304" pitchFamily="18" charset="0"/>
              </a:rPr>
            </a:b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07067" y="3075709"/>
            <a:ext cx="7766936" cy="3591097"/>
          </a:xfrm>
        </p:spPr>
        <p:txBody>
          <a:bodyPr>
            <a:normAutofit fontScale="47500" lnSpcReduction="20000"/>
          </a:bodyPr>
          <a:lstStyle/>
          <a:p>
            <a:endParaRPr lang="en-US" sz="2400" b="1" dirty="0" smtClean="0">
              <a:latin typeface="Times New Roman" panose="02020603050405020304" pitchFamily="18" charset="0"/>
              <a:cs typeface="Times New Roman" panose="02020603050405020304" pitchFamily="18" charset="0"/>
            </a:endParaRPr>
          </a:p>
          <a:p>
            <a:pPr algn="ctr"/>
            <a:endParaRPr lang="en-US" sz="4200" b="1" dirty="0" smtClean="0">
              <a:latin typeface="Times New Roman" panose="02020603050405020304" pitchFamily="18" charset="0"/>
              <a:cs typeface="Times New Roman" panose="02020603050405020304" pitchFamily="18" charset="0"/>
            </a:endParaRPr>
          </a:p>
          <a:p>
            <a:pPr algn="ctr"/>
            <a:r>
              <a:rPr lang="en-US" sz="4200" b="1" dirty="0" err="1" smtClean="0">
                <a:solidFill>
                  <a:schemeClr val="accent2"/>
                </a:solidFill>
                <a:latin typeface="Times New Roman" panose="02020603050405020304" pitchFamily="18" charset="0"/>
                <a:cs typeface="Times New Roman" panose="02020603050405020304" pitchFamily="18" charset="0"/>
              </a:rPr>
              <a:t>Trình</a:t>
            </a:r>
            <a:r>
              <a:rPr lang="en-US" sz="4200" b="1" dirty="0" smtClean="0">
                <a:solidFill>
                  <a:schemeClr val="accent2"/>
                </a:solidFill>
                <a:latin typeface="Times New Roman" panose="02020603050405020304" pitchFamily="18" charset="0"/>
                <a:cs typeface="Times New Roman" panose="02020603050405020304" pitchFamily="18" charset="0"/>
              </a:rPr>
              <a:t> </a:t>
            </a:r>
            <a:r>
              <a:rPr lang="en-US" sz="4200" b="1" dirty="0" err="1" smtClean="0">
                <a:solidFill>
                  <a:schemeClr val="accent2"/>
                </a:solidFill>
                <a:latin typeface="Times New Roman" panose="02020603050405020304" pitchFamily="18" charset="0"/>
                <a:cs typeface="Times New Roman" panose="02020603050405020304" pitchFamily="18" charset="0"/>
              </a:rPr>
              <a:t>bày</a:t>
            </a:r>
            <a:r>
              <a:rPr lang="en-US" sz="4200" b="1" dirty="0" smtClean="0">
                <a:solidFill>
                  <a:schemeClr val="accent2"/>
                </a:solidFill>
                <a:latin typeface="Times New Roman" panose="02020603050405020304" pitchFamily="18" charset="0"/>
                <a:cs typeface="Times New Roman" panose="02020603050405020304" pitchFamily="18" charset="0"/>
              </a:rPr>
              <a:t>: </a:t>
            </a:r>
            <a:r>
              <a:rPr lang="en-US" sz="4200" b="1" dirty="0" err="1" smtClean="0">
                <a:solidFill>
                  <a:schemeClr val="accent2"/>
                </a:solidFill>
                <a:latin typeface="Times New Roman" panose="02020603050405020304" pitchFamily="18" charset="0"/>
                <a:cs typeface="Times New Roman" panose="02020603050405020304" pitchFamily="18" charset="0"/>
              </a:rPr>
              <a:t>Lê</a:t>
            </a:r>
            <a:r>
              <a:rPr lang="en-US" sz="4200" b="1" dirty="0" smtClean="0">
                <a:solidFill>
                  <a:schemeClr val="accent2"/>
                </a:solidFill>
                <a:latin typeface="Times New Roman" panose="02020603050405020304" pitchFamily="18" charset="0"/>
                <a:cs typeface="Times New Roman" panose="02020603050405020304" pitchFamily="18" charset="0"/>
              </a:rPr>
              <a:t> </a:t>
            </a:r>
            <a:r>
              <a:rPr lang="en-US" sz="4200" b="1" dirty="0" err="1" smtClean="0">
                <a:solidFill>
                  <a:schemeClr val="accent2"/>
                </a:solidFill>
                <a:latin typeface="Times New Roman" panose="02020603050405020304" pitchFamily="18" charset="0"/>
                <a:cs typeface="Times New Roman" panose="02020603050405020304" pitchFamily="18" charset="0"/>
              </a:rPr>
              <a:t>Trương</a:t>
            </a:r>
            <a:r>
              <a:rPr lang="en-US" sz="4200" b="1" dirty="0" smtClean="0">
                <a:solidFill>
                  <a:schemeClr val="accent2"/>
                </a:solidFill>
                <a:latin typeface="Times New Roman" panose="02020603050405020304" pitchFamily="18" charset="0"/>
                <a:cs typeface="Times New Roman" panose="02020603050405020304" pitchFamily="18" charset="0"/>
              </a:rPr>
              <a:t> </a:t>
            </a:r>
            <a:r>
              <a:rPr lang="en-US" sz="4200" b="1" dirty="0" err="1" smtClean="0">
                <a:solidFill>
                  <a:schemeClr val="accent2"/>
                </a:solidFill>
                <a:latin typeface="Times New Roman" panose="02020603050405020304" pitchFamily="18" charset="0"/>
                <a:cs typeface="Times New Roman" panose="02020603050405020304" pitchFamily="18" charset="0"/>
              </a:rPr>
              <a:t>Huỳnh</a:t>
            </a:r>
            <a:r>
              <a:rPr lang="en-US" sz="4200" b="1" dirty="0" smtClean="0">
                <a:solidFill>
                  <a:schemeClr val="accent2"/>
                </a:solidFill>
                <a:latin typeface="Times New Roman" panose="02020603050405020304" pitchFamily="18" charset="0"/>
                <a:cs typeface="Times New Roman" panose="02020603050405020304" pitchFamily="18" charset="0"/>
              </a:rPr>
              <a:t> </a:t>
            </a:r>
            <a:r>
              <a:rPr lang="en-US" sz="4200" b="1" dirty="0" err="1" smtClean="0">
                <a:solidFill>
                  <a:schemeClr val="accent2"/>
                </a:solidFill>
                <a:latin typeface="Times New Roman" panose="02020603050405020304" pitchFamily="18" charset="0"/>
                <a:cs typeface="Times New Roman" panose="02020603050405020304" pitchFamily="18" charset="0"/>
              </a:rPr>
              <a:t>Anh</a:t>
            </a:r>
            <a:endParaRPr lang="en-US" sz="4200" b="1" dirty="0" smtClean="0">
              <a:solidFill>
                <a:schemeClr val="accent2"/>
              </a:solidFill>
              <a:latin typeface="Times New Roman" panose="02020603050405020304" pitchFamily="18" charset="0"/>
              <a:cs typeface="Times New Roman" panose="02020603050405020304" pitchFamily="18" charset="0"/>
            </a:endParaRPr>
          </a:p>
          <a:p>
            <a:pPr algn="ctr"/>
            <a:r>
              <a:rPr lang="en-US" sz="4200" b="1" dirty="0" err="1" smtClean="0">
                <a:solidFill>
                  <a:schemeClr val="accent2"/>
                </a:solidFill>
                <a:latin typeface="Times New Roman" panose="02020603050405020304" pitchFamily="18" charset="0"/>
                <a:cs typeface="Times New Roman" panose="02020603050405020304" pitchFamily="18" charset="0"/>
              </a:rPr>
              <a:t>Trưởng</a:t>
            </a:r>
            <a:r>
              <a:rPr lang="en-US" sz="4200" b="1" dirty="0" smtClean="0">
                <a:solidFill>
                  <a:schemeClr val="accent2"/>
                </a:solidFill>
                <a:latin typeface="Times New Roman" panose="02020603050405020304" pitchFamily="18" charset="0"/>
                <a:cs typeface="Times New Roman" panose="02020603050405020304" pitchFamily="18" charset="0"/>
              </a:rPr>
              <a:t> </a:t>
            </a:r>
            <a:r>
              <a:rPr lang="en-US" sz="4200" b="1" dirty="0" err="1" smtClean="0">
                <a:solidFill>
                  <a:schemeClr val="accent2"/>
                </a:solidFill>
                <a:latin typeface="Times New Roman" panose="02020603050405020304" pitchFamily="18" charset="0"/>
                <a:cs typeface="Times New Roman" panose="02020603050405020304" pitchFamily="18" charset="0"/>
              </a:rPr>
              <a:t>Phòng</a:t>
            </a:r>
            <a:r>
              <a:rPr lang="en-US" sz="4200" b="1" dirty="0" smtClean="0">
                <a:solidFill>
                  <a:schemeClr val="accent2"/>
                </a:solidFill>
                <a:latin typeface="Times New Roman" panose="02020603050405020304" pitchFamily="18" charset="0"/>
                <a:cs typeface="Times New Roman" panose="02020603050405020304" pitchFamily="18" charset="0"/>
              </a:rPr>
              <a:t> </a:t>
            </a:r>
            <a:r>
              <a:rPr lang="en-US" sz="4200" b="1" dirty="0" err="1" smtClean="0">
                <a:solidFill>
                  <a:schemeClr val="accent2"/>
                </a:solidFill>
                <a:latin typeface="Times New Roman" panose="02020603050405020304" pitchFamily="18" charset="0"/>
                <a:cs typeface="Times New Roman" panose="02020603050405020304" pitchFamily="18" charset="0"/>
              </a:rPr>
              <a:t>Kiểm</a:t>
            </a:r>
            <a:r>
              <a:rPr lang="en-US" sz="4200" b="1" dirty="0" smtClean="0">
                <a:solidFill>
                  <a:schemeClr val="accent2"/>
                </a:solidFill>
                <a:latin typeface="Times New Roman" panose="02020603050405020304" pitchFamily="18" charset="0"/>
                <a:cs typeface="Times New Roman" panose="02020603050405020304" pitchFamily="18" charset="0"/>
              </a:rPr>
              <a:t> </a:t>
            </a:r>
            <a:r>
              <a:rPr lang="en-US" sz="4200" b="1" dirty="0" err="1" smtClean="0">
                <a:solidFill>
                  <a:schemeClr val="accent2"/>
                </a:solidFill>
                <a:latin typeface="Times New Roman" panose="02020603050405020304" pitchFamily="18" charset="0"/>
                <a:cs typeface="Times New Roman" panose="02020603050405020304" pitchFamily="18" charset="0"/>
              </a:rPr>
              <a:t>soát</a:t>
            </a:r>
            <a:r>
              <a:rPr lang="en-US" sz="4200" b="1" dirty="0" smtClean="0">
                <a:solidFill>
                  <a:schemeClr val="accent2"/>
                </a:solidFill>
                <a:latin typeface="Times New Roman" panose="02020603050405020304" pitchFamily="18" charset="0"/>
                <a:cs typeface="Times New Roman" panose="02020603050405020304" pitchFamily="18" charset="0"/>
              </a:rPr>
              <a:t> ô </a:t>
            </a:r>
            <a:r>
              <a:rPr lang="en-US" sz="4200" b="1" dirty="0" err="1" smtClean="0">
                <a:solidFill>
                  <a:schemeClr val="accent2"/>
                </a:solidFill>
                <a:latin typeface="Times New Roman" panose="02020603050405020304" pitchFamily="18" charset="0"/>
                <a:cs typeface="Times New Roman" panose="02020603050405020304" pitchFamily="18" charset="0"/>
              </a:rPr>
              <a:t>nhiễm</a:t>
            </a:r>
            <a:r>
              <a:rPr lang="en-US" sz="4200" b="1" dirty="0" smtClean="0">
                <a:solidFill>
                  <a:schemeClr val="accent2"/>
                </a:solidFill>
                <a:latin typeface="Times New Roman" panose="02020603050405020304" pitchFamily="18" charset="0"/>
                <a:cs typeface="Times New Roman" panose="02020603050405020304" pitchFamily="18" charset="0"/>
              </a:rPr>
              <a:t> – </a:t>
            </a:r>
            <a:r>
              <a:rPr lang="en-US" sz="4200" b="1" dirty="0">
                <a:solidFill>
                  <a:schemeClr val="accent2"/>
                </a:solidFill>
                <a:latin typeface="Times New Roman" panose="02020603050405020304" pitchFamily="18" charset="0"/>
                <a:cs typeface="Times New Roman" panose="02020603050405020304" pitchFamily="18" charset="0"/>
              </a:rPr>
              <a:t>Chi </a:t>
            </a:r>
            <a:r>
              <a:rPr lang="en-US" sz="4200" b="1" dirty="0" err="1">
                <a:solidFill>
                  <a:schemeClr val="accent2"/>
                </a:solidFill>
                <a:latin typeface="Times New Roman" panose="02020603050405020304" pitchFamily="18" charset="0"/>
                <a:cs typeface="Times New Roman" panose="02020603050405020304" pitchFamily="18" charset="0"/>
              </a:rPr>
              <a:t>cục</a:t>
            </a:r>
            <a:r>
              <a:rPr lang="en-US" sz="4200" b="1" dirty="0">
                <a:solidFill>
                  <a:schemeClr val="accent2"/>
                </a:solidFill>
                <a:latin typeface="Times New Roman" panose="02020603050405020304" pitchFamily="18" charset="0"/>
                <a:cs typeface="Times New Roman" panose="02020603050405020304" pitchFamily="18" charset="0"/>
              </a:rPr>
              <a:t> </a:t>
            </a:r>
            <a:r>
              <a:rPr lang="en-US" sz="4200" b="1" dirty="0" err="1">
                <a:solidFill>
                  <a:schemeClr val="accent2"/>
                </a:solidFill>
                <a:latin typeface="Times New Roman" panose="02020603050405020304" pitchFamily="18" charset="0"/>
                <a:cs typeface="Times New Roman" panose="02020603050405020304" pitchFamily="18" charset="0"/>
              </a:rPr>
              <a:t>Bảo</a:t>
            </a:r>
            <a:r>
              <a:rPr lang="en-US" sz="4200" b="1" dirty="0">
                <a:solidFill>
                  <a:schemeClr val="accent2"/>
                </a:solidFill>
                <a:latin typeface="Times New Roman" panose="02020603050405020304" pitchFamily="18" charset="0"/>
                <a:cs typeface="Times New Roman" panose="02020603050405020304" pitchFamily="18" charset="0"/>
              </a:rPr>
              <a:t> </a:t>
            </a:r>
            <a:r>
              <a:rPr lang="en-US" sz="4200" b="1" dirty="0" err="1">
                <a:solidFill>
                  <a:schemeClr val="accent2"/>
                </a:solidFill>
                <a:latin typeface="Times New Roman" panose="02020603050405020304" pitchFamily="18" charset="0"/>
                <a:cs typeface="Times New Roman" panose="02020603050405020304" pitchFamily="18" charset="0"/>
              </a:rPr>
              <a:t>vệ</a:t>
            </a:r>
            <a:r>
              <a:rPr lang="en-US" sz="4200" b="1" dirty="0">
                <a:solidFill>
                  <a:schemeClr val="accent2"/>
                </a:solidFill>
                <a:latin typeface="Times New Roman" panose="02020603050405020304" pitchFamily="18" charset="0"/>
                <a:cs typeface="Times New Roman" panose="02020603050405020304" pitchFamily="18" charset="0"/>
              </a:rPr>
              <a:t> </a:t>
            </a:r>
            <a:r>
              <a:rPr lang="en-US" sz="4200" b="1" dirty="0" err="1">
                <a:solidFill>
                  <a:schemeClr val="accent2"/>
                </a:solidFill>
                <a:latin typeface="Times New Roman" panose="02020603050405020304" pitchFamily="18" charset="0"/>
                <a:cs typeface="Times New Roman" panose="02020603050405020304" pitchFamily="18" charset="0"/>
              </a:rPr>
              <a:t>môi</a:t>
            </a:r>
            <a:r>
              <a:rPr lang="en-US" sz="4200" b="1" dirty="0">
                <a:solidFill>
                  <a:schemeClr val="accent2"/>
                </a:solidFill>
                <a:latin typeface="Times New Roman" panose="02020603050405020304" pitchFamily="18" charset="0"/>
                <a:cs typeface="Times New Roman" panose="02020603050405020304" pitchFamily="18" charset="0"/>
              </a:rPr>
              <a:t> </a:t>
            </a:r>
            <a:r>
              <a:rPr lang="en-US" sz="4200" b="1" dirty="0" err="1">
                <a:solidFill>
                  <a:schemeClr val="accent2"/>
                </a:solidFill>
                <a:latin typeface="Times New Roman" panose="02020603050405020304" pitchFamily="18" charset="0"/>
                <a:cs typeface="Times New Roman" panose="02020603050405020304" pitchFamily="18" charset="0"/>
              </a:rPr>
              <a:t>trường</a:t>
            </a:r>
            <a:endParaRPr lang="en-US" sz="4200" b="1" dirty="0">
              <a:solidFill>
                <a:schemeClr val="accent2"/>
              </a:solidFill>
              <a:latin typeface="Times New Roman" panose="02020603050405020304" pitchFamily="18" charset="0"/>
              <a:cs typeface="Times New Roman" panose="02020603050405020304" pitchFamily="18" charset="0"/>
            </a:endParaRPr>
          </a:p>
          <a:p>
            <a:pPr algn="ctr"/>
            <a:r>
              <a:rPr lang="en-US" sz="4200" b="1" dirty="0" err="1">
                <a:solidFill>
                  <a:schemeClr val="accent2"/>
                </a:solidFill>
                <a:latin typeface="Times New Roman" panose="02020603050405020304" pitchFamily="18" charset="0"/>
                <a:cs typeface="Times New Roman" panose="02020603050405020304" pitchFamily="18" charset="0"/>
              </a:rPr>
              <a:t>Điện</a:t>
            </a:r>
            <a:r>
              <a:rPr lang="en-US" sz="4200" b="1" dirty="0">
                <a:solidFill>
                  <a:schemeClr val="accent2"/>
                </a:solidFill>
                <a:latin typeface="Times New Roman" panose="02020603050405020304" pitchFamily="18" charset="0"/>
                <a:cs typeface="Times New Roman" panose="02020603050405020304" pitchFamily="18" charset="0"/>
              </a:rPr>
              <a:t> </a:t>
            </a:r>
            <a:r>
              <a:rPr lang="en-US" sz="4200" b="1" dirty="0" err="1">
                <a:solidFill>
                  <a:schemeClr val="accent2"/>
                </a:solidFill>
                <a:latin typeface="Times New Roman" panose="02020603050405020304" pitchFamily="18" charset="0"/>
                <a:cs typeface="Times New Roman" panose="02020603050405020304" pitchFamily="18" charset="0"/>
              </a:rPr>
              <a:t>thoại</a:t>
            </a:r>
            <a:r>
              <a:rPr lang="en-US" sz="4200" b="1" dirty="0">
                <a:solidFill>
                  <a:schemeClr val="accent2"/>
                </a:solidFill>
                <a:latin typeface="Times New Roman" panose="02020603050405020304" pitchFamily="18" charset="0"/>
                <a:cs typeface="Times New Roman" panose="02020603050405020304" pitchFamily="18" charset="0"/>
              </a:rPr>
              <a:t> </a:t>
            </a:r>
            <a:r>
              <a:rPr lang="en-US" sz="4200" b="1" dirty="0" err="1">
                <a:solidFill>
                  <a:schemeClr val="accent2"/>
                </a:solidFill>
                <a:latin typeface="Times New Roman" panose="02020603050405020304" pitchFamily="18" charset="0"/>
                <a:cs typeface="Times New Roman" panose="02020603050405020304" pitchFamily="18" charset="0"/>
              </a:rPr>
              <a:t>cơ</a:t>
            </a:r>
            <a:r>
              <a:rPr lang="en-US" sz="4200" b="1" dirty="0">
                <a:solidFill>
                  <a:schemeClr val="accent2"/>
                </a:solidFill>
                <a:latin typeface="Times New Roman" panose="02020603050405020304" pitchFamily="18" charset="0"/>
                <a:cs typeface="Times New Roman" panose="02020603050405020304" pitchFamily="18" charset="0"/>
              </a:rPr>
              <a:t> </a:t>
            </a:r>
            <a:r>
              <a:rPr lang="en-US" sz="4200" b="1" dirty="0" err="1">
                <a:solidFill>
                  <a:schemeClr val="accent2"/>
                </a:solidFill>
                <a:latin typeface="Times New Roman" panose="02020603050405020304" pitchFamily="18" charset="0"/>
                <a:cs typeface="Times New Roman" panose="02020603050405020304" pitchFamily="18" charset="0"/>
              </a:rPr>
              <a:t>quan</a:t>
            </a:r>
            <a:r>
              <a:rPr lang="en-US" sz="4200" b="1" dirty="0">
                <a:solidFill>
                  <a:schemeClr val="accent2"/>
                </a:solidFill>
                <a:latin typeface="Times New Roman" panose="02020603050405020304" pitchFamily="18" charset="0"/>
                <a:cs typeface="Times New Roman" panose="02020603050405020304" pitchFamily="18" charset="0"/>
              </a:rPr>
              <a:t>: 0274.3834765</a:t>
            </a:r>
          </a:p>
          <a:p>
            <a:pPr algn="ctr"/>
            <a:r>
              <a:rPr lang="en-US" sz="4200" b="1" dirty="0" err="1">
                <a:solidFill>
                  <a:schemeClr val="accent2"/>
                </a:solidFill>
                <a:latin typeface="Times New Roman" panose="02020603050405020304" pitchFamily="18" charset="0"/>
                <a:cs typeface="Times New Roman" panose="02020603050405020304" pitchFamily="18" charset="0"/>
              </a:rPr>
              <a:t>Điện</a:t>
            </a:r>
            <a:r>
              <a:rPr lang="en-US" sz="4200" b="1" dirty="0">
                <a:solidFill>
                  <a:schemeClr val="accent2"/>
                </a:solidFill>
                <a:latin typeface="Times New Roman" panose="02020603050405020304" pitchFamily="18" charset="0"/>
                <a:cs typeface="Times New Roman" panose="02020603050405020304" pitchFamily="18" charset="0"/>
              </a:rPr>
              <a:t> </a:t>
            </a:r>
            <a:r>
              <a:rPr lang="en-US" sz="4200" b="1" dirty="0" err="1">
                <a:solidFill>
                  <a:schemeClr val="accent2"/>
                </a:solidFill>
                <a:latin typeface="Times New Roman" panose="02020603050405020304" pitchFamily="18" charset="0"/>
                <a:cs typeface="Times New Roman" panose="02020603050405020304" pitchFamily="18" charset="0"/>
              </a:rPr>
              <a:t>thoại</a:t>
            </a:r>
            <a:r>
              <a:rPr lang="en-US" sz="4200" b="1" dirty="0">
                <a:solidFill>
                  <a:schemeClr val="accent2"/>
                </a:solidFill>
                <a:latin typeface="Times New Roman" panose="02020603050405020304" pitchFamily="18" charset="0"/>
                <a:cs typeface="Times New Roman" panose="02020603050405020304" pitchFamily="18" charset="0"/>
              </a:rPr>
              <a:t> di </a:t>
            </a:r>
            <a:r>
              <a:rPr lang="en-US" sz="4200" b="1" dirty="0" err="1">
                <a:solidFill>
                  <a:schemeClr val="accent2"/>
                </a:solidFill>
                <a:latin typeface="Times New Roman" panose="02020603050405020304" pitchFamily="18" charset="0"/>
                <a:cs typeface="Times New Roman" panose="02020603050405020304" pitchFamily="18" charset="0"/>
              </a:rPr>
              <a:t>động</a:t>
            </a:r>
            <a:r>
              <a:rPr lang="en-US" sz="4200" b="1" dirty="0">
                <a:solidFill>
                  <a:schemeClr val="accent2"/>
                </a:solidFill>
                <a:latin typeface="Times New Roman" panose="02020603050405020304" pitchFamily="18" charset="0"/>
                <a:cs typeface="Times New Roman" panose="02020603050405020304" pitchFamily="18" charset="0"/>
              </a:rPr>
              <a:t>: </a:t>
            </a:r>
            <a:r>
              <a:rPr lang="en-US" sz="4200" b="1" dirty="0" smtClean="0">
                <a:solidFill>
                  <a:schemeClr val="accent2"/>
                </a:solidFill>
                <a:latin typeface="Times New Roman" panose="02020603050405020304" pitchFamily="18" charset="0"/>
                <a:cs typeface="Times New Roman" panose="02020603050405020304" pitchFamily="18" charset="0"/>
              </a:rPr>
              <a:t>0989247026</a:t>
            </a:r>
            <a:endParaRPr lang="en-US" sz="4200" b="1" dirty="0">
              <a:solidFill>
                <a:schemeClr val="accent2"/>
              </a:solidFill>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altLang="vi-VN" i="1" dirty="0" smtClean="0">
              <a:latin typeface="Times New Roman" panose="02020603050405020304" pitchFamily="18" charset="0"/>
              <a:cs typeface="Times New Roman" panose="02020603050405020304" pitchFamily="18" charset="0"/>
            </a:endParaRPr>
          </a:p>
          <a:p>
            <a:endParaRPr lang="en-US" altLang="vi-VN" i="1" dirty="0" smtClean="0">
              <a:latin typeface="Times New Roman" panose="02020603050405020304" pitchFamily="18" charset="0"/>
              <a:cs typeface="Times New Roman" panose="02020603050405020304" pitchFamily="18" charset="0"/>
            </a:endParaRPr>
          </a:p>
          <a:p>
            <a:pPr algn="ctr"/>
            <a:r>
              <a:rPr lang="en-US" altLang="vi-VN" sz="2900" b="1" i="1" dirty="0" err="1" smtClean="0">
                <a:solidFill>
                  <a:srgbClr val="002060"/>
                </a:solidFill>
                <a:latin typeface="Times New Roman" panose="02020603050405020304" pitchFamily="18" charset="0"/>
                <a:cs typeface="Times New Roman" panose="02020603050405020304" pitchFamily="18" charset="0"/>
              </a:rPr>
              <a:t>Thủ</a:t>
            </a:r>
            <a:r>
              <a:rPr lang="en-US" altLang="vi-VN" sz="2900" b="1" i="1" dirty="0" smtClean="0">
                <a:solidFill>
                  <a:srgbClr val="002060"/>
                </a:solidFill>
                <a:latin typeface="Times New Roman" panose="02020603050405020304" pitchFamily="18" charset="0"/>
                <a:cs typeface="Times New Roman" panose="02020603050405020304" pitchFamily="18" charset="0"/>
              </a:rPr>
              <a:t> </a:t>
            </a:r>
            <a:r>
              <a:rPr lang="en-US" altLang="vi-VN" sz="2900" b="1" i="1" dirty="0" err="1">
                <a:solidFill>
                  <a:srgbClr val="002060"/>
                </a:solidFill>
                <a:latin typeface="Times New Roman" panose="02020603050405020304" pitchFamily="18" charset="0"/>
                <a:cs typeface="Times New Roman" panose="02020603050405020304" pitchFamily="18" charset="0"/>
              </a:rPr>
              <a:t>Dầu</a:t>
            </a:r>
            <a:r>
              <a:rPr lang="en-US" altLang="vi-VN" sz="2900" b="1" i="1" dirty="0">
                <a:solidFill>
                  <a:srgbClr val="002060"/>
                </a:solidFill>
                <a:latin typeface="Times New Roman" panose="02020603050405020304" pitchFamily="18" charset="0"/>
                <a:cs typeface="Times New Roman" panose="02020603050405020304" pitchFamily="18" charset="0"/>
              </a:rPr>
              <a:t> </a:t>
            </a:r>
            <a:r>
              <a:rPr lang="en-US" altLang="vi-VN" sz="2900" b="1" i="1" dirty="0" err="1">
                <a:solidFill>
                  <a:srgbClr val="002060"/>
                </a:solidFill>
                <a:latin typeface="Times New Roman" panose="02020603050405020304" pitchFamily="18" charset="0"/>
                <a:cs typeface="Times New Roman" panose="02020603050405020304" pitchFamily="18" charset="0"/>
              </a:rPr>
              <a:t>Một</a:t>
            </a:r>
            <a:r>
              <a:rPr lang="en-US" altLang="vi-VN" sz="2900" b="1" i="1" dirty="0">
                <a:solidFill>
                  <a:srgbClr val="002060"/>
                </a:solidFill>
                <a:latin typeface="Times New Roman" panose="02020603050405020304" pitchFamily="18" charset="0"/>
                <a:cs typeface="Times New Roman" panose="02020603050405020304" pitchFamily="18" charset="0"/>
              </a:rPr>
              <a:t>, </a:t>
            </a:r>
            <a:r>
              <a:rPr lang="en-US" altLang="vi-VN" sz="2900" b="1" i="1" dirty="0" err="1">
                <a:solidFill>
                  <a:srgbClr val="002060"/>
                </a:solidFill>
                <a:latin typeface="Times New Roman" panose="02020603050405020304" pitchFamily="18" charset="0"/>
                <a:cs typeface="Times New Roman" panose="02020603050405020304" pitchFamily="18" charset="0"/>
              </a:rPr>
              <a:t>tháng</a:t>
            </a:r>
            <a:r>
              <a:rPr lang="en-US" altLang="vi-VN" sz="2900" b="1" i="1" dirty="0">
                <a:solidFill>
                  <a:srgbClr val="002060"/>
                </a:solidFill>
                <a:latin typeface="Times New Roman" panose="02020603050405020304" pitchFamily="18" charset="0"/>
                <a:cs typeface="Times New Roman" panose="02020603050405020304" pitchFamily="18" charset="0"/>
              </a:rPr>
              <a:t> </a:t>
            </a:r>
            <a:r>
              <a:rPr lang="en-US" altLang="vi-VN" sz="2900" b="1" i="1" dirty="0" smtClean="0">
                <a:solidFill>
                  <a:srgbClr val="002060"/>
                </a:solidFill>
                <a:latin typeface="Times New Roman" panose="02020603050405020304" pitchFamily="18" charset="0"/>
                <a:cs typeface="Times New Roman" panose="02020603050405020304" pitchFamily="18" charset="0"/>
              </a:rPr>
              <a:t>11 </a:t>
            </a:r>
            <a:r>
              <a:rPr lang="en-US" altLang="vi-VN" sz="2900" b="1" i="1" dirty="0" err="1">
                <a:solidFill>
                  <a:srgbClr val="002060"/>
                </a:solidFill>
                <a:latin typeface="Times New Roman" panose="02020603050405020304" pitchFamily="18" charset="0"/>
                <a:cs typeface="Times New Roman" panose="02020603050405020304" pitchFamily="18" charset="0"/>
              </a:rPr>
              <a:t>năm</a:t>
            </a:r>
            <a:r>
              <a:rPr lang="en-US" altLang="vi-VN" sz="2900" b="1" i="1" dirty="0">
                <a:solidFill>
                  <a:srgbClr val="002060"/>
                </a:solidFill>
                <a:latin typeface="Times New Roman" panose="02020603050405020304" pitchFamily="18" charset="0"/>
                <a:cs typeface="Times New Roman" panose="02020603050405020304" pitchFamily="18" charset="0"/>
              </a:rPr>
              <a:t> </a:t>
            </a:r>
            <a:r>
              <a:rPr lang="en-US" altLang="vi-VN" sz="2900" b="1" i="1" dirty="0" smtClean="0">
                <a:solidFill>
                  <a:srgbClr val="002060"/>
                </a:solidFill>
                <a:latin typeface="Times New Roman" panose="02020603050405020304" pitchFamily="18" charset="0"/>
                <a:cs typeface="Times New Roman" panose="02020603050405020304" pitchFamily="18" charset="0"/>
              </a:rPr>
              <a:t>2021</a:t>
            </a:r>
            <a:endParaRPr lang="en-US" altLang="vi-VN" sz="2900" b="1" i="1" dirty="0">
              <a:solidFill>
                <a:srgbClr val="00206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8106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406003" cy="1320800"/>
          </a:xfrm>
        </p:spPr>
        <p:txBody>
          <a:bodyPr/>
          <a:lstStyle/>
          <a:p>
            <a:r>
              <a:rPr lang="en-US" b="1" dirty="0" err="1">
                <a:solidFill>
                  <a:srgbClr val="002060"/>
                </a:solidFill>
                <a:latin typeface="Times New Roman" panose="02020603050405020304" pitchFamily="18" charset="0"/>
                <a:cs typeface="Times New Roman" panose="02020603050405020304" pitchFamily="18" charset="0"/>
              </a:rPr>
              <a:t>Phân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nhóm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dự</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án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theo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tiêu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chí</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về</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môi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trường</a:t>
            </a:r>
            <a:endParaRPr lang="en-US"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nvPr>
        </p:nvGraphicFramePr>
        <p:xfrm>
          <a:off x="748936" y="1930400"/>
          <a:ext cx="9334401" cy="4392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808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7715"/>
            <a:ext cx="8596668" cy="600891"/>
          </a:xfrm>
        </p:spPr>
        <p:txBody>
          <a:bodyPr>
            <a:normAutofit fontScale="90000"/>
          </a:bodyPr>
          <a:lstStyle/>
          <a:p>
            <a:r>
              <a:rPr lang="en-US" b="1" dirty="0" err="1">
                <a:solidFill>
                  <a:srgbClr val="002060"/>
                </a:solidFill>
                <a:latin typeface="Times New Roman" panose="02020603050405020304" pitchFamily="18" charset="0"/>
                <a:cs typeface="Times New Roman" panose="02020603050405020304" pitchFamily="18" charset="0"/>
              </a:rPr>
              <a:t>Thời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điểm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cấp</a:t>
            </a:r>
            <a:r>
              <a:rPr lang="en-US" b="1" dirty="0">
                <a:solidFill>
                  <a:srgbClr val="002060"/>
                </a:solidFill>
                <a:latin typeface="Times New Roman" panose="02020603050405020304" pitchFamily="18" charset="0"/>
                <a:cs typeface="Times New Roman" panose="02020603050405020304" pitchFamily="18" charset="0"/>
              </a:rPr>
              <a:t> GPMT (</a:t>
            </a:r>
            <a:r>
              <a:rPr lang="en-US" b="1" dirty="0" err="1">
                <a:solidFill>
                  <a:srgbClr val="002060"/>
                </a:solidFill>
                <a:latin typeface="Times New Roman" panose="02020603050405020304" pitchFamily="18" charset="0"/>
                <a:cs typeface="Times New Roman" panose="02020603050405020304" pitchFamily="18" charset="0"/>
              </a:rPr>
              <a:t>Điều</a:t>
            </a:r>
            <a:r>
              <a:rPr lang="en-US" b="1" dirty="0">
                <a:solidFill>
                  <a:srgbClr val="002060"/>
                </a:solidFill>
                <a:latin typeface="Times New Roman" panose="02020603050405020304" pitchFamily="18" charset="0"/>
                <a:cs typeface="Times New Roman" panose="02020603050405020304" pitchFamily="18" charset="0"/>
              </a:rPr>
              <a:t> 42) </a:t>
            </a:r>
            <a:br>
              <a:rPr lang="en-US" b="1"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088571"/>
            <a:ext cx="8596668" cy="4952792"/>
          </a:xfrm>
        </p:spPr>
        <p:txBody>
          <a:bodyPr>
            <a:noAutofit/>
          </a:bodyPr>
          <a:lstStyle/>
          <a:p>
            <a:pPr algn="just"/>
            <a:r>
              <a:rPr lang="en-US" sz="1600" dirty="0" err="1" smtClean="0">
                <a:latin typeface="Times New Roman" panose="02020603050405020304" pitchFamily="18" charset="0"/>
                <a:cs typeface="Times New Roman" panose="02020603050405020304" pitchFamily="18" charset="0"/>
              </a:rPr>
              <a:t>Dự</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ĐTM </a:t>
            </a:r>
            <a:r>
              <a:rPr lang="en-US" sz="1600" dirty="0" err="1" smtClean="0">
                <a:latin typeface="Times New Roman" panose="02020603050405020304" pitchFamily="18" charset="0"/>
                <a:cs typeface="Times New Roman" panose="02020603050405020304" pitchFamily="18" charset="0"/>
              </a:rPr>
              <a:t>phải</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GPMT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VHTN </a:t>
            </a:r>
            <a:r>
              <a:rPr lang="en-US" sz="1600" dirty="0" err="1" smtClean="0">
                <a:latin typeface="Times New Roman" panose="02020603050405020304" pitchFamily="18" charset="0"/>
                <a:cs typeface="Times New Roman" panose="02020603050405020304" pitchFamily="18" charset="0"/>
              </a:rPr>
              <a:t>công</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thải</a:t>
            </a:r>
            <a:endParaRPr lang="en-US" sz="1600" dirty="0">
              <a:latin typeface="Times New Roman" panose="02020603050405020304" pitchFamily="18" charset="0"/>
              <a:cs typeface="Times New Roman" panose="02020603050405020304" pitchFamily="18" charset="0"/>
            </a:endParaRPr>
          </a:p>
          <a:p>
            <a:pPr algn="just"/>
            <a:r>
              <a:rPr lang="en-US" sz="1600" dirty="0" err="1" smtClean="0">
                <a:latin typeface="Times New Roman" panose="02020603050405020304" pitchFamily="18" charset="0"/>
                <a:cs typeface="Times New Roman" panose="02020603050405020304" pitchFamily="18" charset="0"/>
              </a:rPr>
              <a:t>Dự</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ĐTM </a:t>
            </a:r>
            <a:r>
              <a:rPr lang="en-US" sz="1600" dirty="0" err="1" smtClean="0">
                <a:latin typeface="Times New Roman" panose="02020603050405020304" pitchFamily="18" charset="0"/>
                <a:cs typeface="Times New Roman" panose="02020603050405020304" pitchFamily="18" charset="0"/>
              </a:rPr>
              <a:t>phải</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GPMT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thẩm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quyền</a:t>
            </a:r>
            <a:r>
              <a:rPr lang="en-US" sz="1600" dirty="0">
                <a:latin typeface="Times New Roman" panose="02020603050405020304" pitchFamily="18" charset="0"/>
                <a:cs typeface="Times New Roman" panose="02020603050405020304" pitchFamily="18" charset="0"/>
              </a:rPr>
              <a:t> ban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điểm</a:t>
            </a:r>
            <a:r>
              <a:rPr lang="en-US" sz="1600" dirty="0">
                <a:latin typeface="Times New Roman" panose="02020603050405020304" pitchFamily="18" charset="0"/>
                <a:cs typeface="Times New Roman" panose="02020603050405020304" pitchFamily="18" charset="0"/>
              </a:rPr>
              <a:t> a, b, c, d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g </a:t>
            </a:r>
            <a:r>
              <a:rPr lang="en-US" sz="1600" dirty="0" err="1">
                <a:latin typeface="Times New Roman" panose="02020603050405020304" pitchFamily="18" charset="0"/>
                <a:cs typeface="Times New Roman" panose="02020603050405020304" pitchFamily="18" charset="0"/>
              </a:rPr>
              <a:t>khoản</a:t>
            </a:r>
            <a:r>
              <a:rPr lang="en-US" sz="1600" dirty="0">
                <a:latin typeface="Times New Roman" panose="02020603050405020304" pitchFamily="18" charset="0"/>
                <a:cs typeface="Times New Roman" panose="02020603050405020304" pitchFamily="18" charset="0"/>
              </a:rPr>
              <a:t> 1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36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thẩm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cứu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theo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GPMT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thẩm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chỉnh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phép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algn="just"/>
            <a:r>
              <a:rPr lang="en-US" sz="1600" dirty="0" err="1" smtClean="0">
                <a:latin typeface="Times New Roman" panose="02020603050405020304" pitchFamily="18" charset="0"/>
                <a:cs typeface="Times New Roman" panose="02020603050405020304" pitchFamily="18" charset="0"/>
              </a:rPr>
              <a:t>Đối</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khoản</a:t>
            </a:r>
            <a:r>
              <a:rPr lang="en-US" sz="1600" dirty="0">
                <a:latin typeface="Times New Roman" panose="02020603050405020304" pitchFamily="18" charset="0"/>
                <a:cs typeface="Times New Roman" panose="02020603050405020304" pitchFamily="18" charset="0"/>
              </a:rPr>
              <a:t> 2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39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đang</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VHTN </a:t>
            </a:r>
            <a:r>
              <a:rPr lang="en-US" sz="1600" dirty="0" err="1" smtClean="0">
                <a:latin typeface="Times New Roman" panose="02020603050405020304" pitchFamily="18" charset="0"/>
                <a:cs typeface="Times New Roman" panose="02020603050405020304" pitchFamily="18" charset="0"/>
              </a:rPr>
              <a:t>công</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theo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lựa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chọn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tục</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VHTN </a:t>
            </a:r>
            <a:r>
              <a:rPr lang="en-US" sz="1600" dirty="0" err="1" smtClean="0">
                <a:latin typeface="Times New Roman" panose="02020603050405020304" pitchFamily="18" charset="0"/>
                <a:cs typeface="Times New Roman" panose="02020603050405020304" pitchFamily="18" charset="0"/>
              </a:rPr>
              <a:t>để</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cấp</a:t>
            </a:r>
            <a:r>
              <a:rPr lang="en-US" sz="1600" dirty="0">
                <a:latin typeface="Times New Roman" panose="02020603050405020304" pitchFamily="18" charset="0"/>
                <a:cs typeface="Times New Roman" panose="02020603050405020304" pitchFamily="18" charset="0"/>
              </a:rPr>
              <a:t> GPMT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thúc</a:t>
            </a:r>
            <a:r>
              <a:rPr lang="en-US" sz="1600" dirty="0">
                <a:latin typeface="Times New Roman" panose="02020603050405020304" pitchFamily="18" charset="0"/>
                <a:cs typeface="Times New Roman" panose="02020603050405020304" pitchFamily="18" charset="0"/>
              </a:rPr>
              <a:t> VHTN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lập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cấp</a:t>
            </a:r>
            <a:r>
              <a:rPr lang="en-US" sz="1600" dirty="0">
                <a:latin typeface="Times New Roman" panose="02020603050405020304" pitchFamily="18" charset="0"/>
                <a:cs typeface="Times New Roman" panose="02020603050405020304" pitchFamily="18" charset="0"/>
              </a:rPr>
              <a:t> GPMT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hạn</a:t>
            </a:r>
            <a:r>
              <a:rPr lang="en-US" sz="1600" dirty="0" smtClean="0">
                <a:latin typeface="Times New Roman" panose="02020603050405020304" pitchFamily="18" charset="0"/>
                <a:cs typeface="Times New Roman" panose="02020603050405020304" pitchFamily="18" charset="0"/>
              </a:rPr>
              <a:t> VHTN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đầu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VHTN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nhưng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việc</a:t>
            </a:r>
            <a:r>
              <a:rPr lang="en-US" sz="1600" dirty="0">
                <a:latin typeface="Times New Roman" panose="02020603050405020304" pitchFamily="18" charset="0"/>
                <a:cs typeface="Times New Roman" panose="02020603050405020304" pitchFamily="18" charset="0"/>
              </a:rPr>
              <a:t> VHTN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theo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46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algn="just"/>
            <a:r>
              <a:rPr lang="en-US" sz="1600" dirty="0" err="1" smtClean="0">
                <a:latin typeface="Times New Roman" panose="02020603050405020304" pitchFamily="18" charset="0"/>
                <a:cs typeface="Times New Roman" panose="02020603050405020304" pitchFamily="18" charset="0"/>
              </a:rPr>
              <a:t>Cơ</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dịch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vụ</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dịch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vụ</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tập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cụm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nghiệp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khoản</a:t>
            </a:r>
            <a:r>
              <a:rPr lang="en-US" sz="1600" dirty="0">
                <a:latin typeface="Times New Roman" panose="02020603050405020304" pitchFamily="18" charset="0"/>
                <a:cs typeface="Times New Roman" panose="02020603050405020304" pitchFamily="18" charset="0"/>
              </a:rPr>
              <a:t> 2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39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GPMT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hạn</a:t>
            </a:r>
            <a:r>
              <a:rPr lang="en-US" sz="1600" dirty="0">
                <a:latin typeface="Times New Roman" panose="02020603050405020304" pitchFamily="18" charset="0"/>
                <a:cs typeface="Times New Roman" panose="02020603050405020304" pitchFamily="18" charset="0"/>
              </a:rPr>
              <a:t> 36 </a:t>
            </a:r>
            <a:r>
              <a:rPr lang="en-US" sz="1600" dirty="0" err="1">
                <a:latin typeface="Times New Roman" panose="02020603050405020304" pitchFamily="18" charset="0"/>
                <a:cs typeface="Times New Roman" panose="02020603050405020304" pitchFamily="18" charset="0"/>
              </a:rPr>
              <a:t>tháng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thẩm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giấy</a:t>
            </a:r>
            <a:r>
              <a:rPr lang="en-US" sz="1600" dirty="0">
                <a:latin typeface="Times New Roman" panose="02020603050405020304" pitchFamily="18" charset="0"/>
                <a:cs typeface="Times New Roman" panose="02020603050405020304" pitchFamily="18" charset="0"/>
              </a:rPr>
              <a:t> XNHT, </a:t>
            </a:r>
            <a:r>
              <a:rPr lang="en-US" sz="1600" dirty="0" err="1">
                <a:latin typeface="Times New Roman" panose="02020603050405020304" pitchFamily="18" charset="0"/>
                <a:cs typeface="Times New Roman" panose="02020603050405020304" pitchFamily="18" charset="0"/>
              </a:rPr>
              <a:t>xả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phép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hạn</a:t>
            </a:r>
            <a:r>
              <a:rPr lang="en-US" sz="1600" dirty="0">
                <a:latin typeface="Times New Roman" panose="02020603050405020304" pitchFamily="18" charset="0"/>
                <a:cs typeface="Times New Roman" panose="02020603050405020304" pitchFamily="18" charset="0"/>
              </a:rPr>
              <a:t> 05 </a:t>
            </a:r>
            <a:r>
              <a:rPr lang="en-US" sz="1600" dirty="0" err="1">
                <a:latin typeface="Times New Roman" panose="02020603050405020304" pitchFamily="18" charset="0"/>
                <a:cs typeface="Times New Roman" panose="02020603050405020304" pitchFamily="18" charset="0"/>
              </a:rPr>
              <a:t>năm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Luât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hạn</a:t>
            </a:r>
            <a:r>
              <a:rPr lang="en-US" sz="1600"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endParaRPr lang="en-US" sz="2800" b="1" dirty="0" smtClean="0"/>
          </a:p>
        </p:txBody>
      </p:sp>
    </p:spTree>
    <p:extLst>
      <p:ext uri="{BB962C8B-B14F-4D97-AF65-F5344CB8AC3E}">
        <p14:creationId xmlns:p14="http://schemas.microsoft.com/office/powerpoint/2010/main" val="630252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44137"/>
          </a:xfrm>
        </p:spPr>
        <p:txBody>
          <a:bodyPr>
            <a:normAutofit fontScale="90000"/>
          </a:bodyPr>
          <a:lstStyle/>
          <a:p>
            <a:pPr algn="ctr"/>
            <a:r>
              <a:rPr lang="en-US" b="1" dirty="0"/>
              <a:t/>
            </a:r>
            <a:br>
              <a:rPr lang="en-US" b="1" dirty="0"/>
            </a:br>
            <a:endParaRPr lang="en-US" dirty="0"/>
          </a:p>
        </p:txBody>
      </p:sp>
      <p:sp>
        <p:nvSpPr>
          <p:cNvPr id="3" name="Content Placeholder 2"/>
          <p:cNvSpPr>
            <a:spLocks noGrp="1"/>
          </p:cNvSpPr>
          <p:nvPr>
            <p:ph idx="1"/>
          </p:nvPr>
        </p:nvSpPr>
        <p:spPr>
          <a:xfrm>
            <a:off x="677334" y="1254034"/>
            <a:ext cx="8596668" cy="4412861"/>
          </a:xfrm>
        </p:spPr>
        <p:txBody>
          <a:bodyPr/>
          <a:lstStyle/>
          <a:p>
            <a:pPr algn="just"/>
            <a:r>
              <a:rPr lang="en-US" b="1" dirty="0" err="1"/>
              <a:t>Hồ</a:t>
            </a:r>
            <a:r>
              <a:rPr lang="en-US" b="1" dirty="0"/>
              <a:t> </a:t>
            </a:r>
            <a:r>
              <a:rPr lang="en-US" b="1" dirty="0" err="1"/>
              <a:t>sơ</a:t>
            </a:r>
            <a:r>
              <a:rPr lang="en-US" b="1" dirty="0"/>
              <a:t>, </a:t>
            </a:r>
            <a:r>
              <a:rPr lang="en-US" b="1" dirty="0" err="1"/>
              <a:t>trình</a:t>
            </a:r>
            <a:r>
              <a:rPr lang="en-US" b="1" dirty="0"/>
              <a:t> </a:t>
            </a:r>
            <a:r>
              <a:rPr lang="en-US" b="1" dirty="0" err="1"/>
              <a:t>tự</a:t>
            </a:r>
            <a:r>
              <a:rPr lang="en-US" b="1" dirty="0"/>
              <a:t>, </a:t>
            </a:r>
            <a:r>
              <a:rPr lang="en-US" b="1" dirty="0" err="1"/>
              <a:t>thủ</a:t>
            </a:r>
            <a:r>
              <a:rPr lang="en-US" b="1" dirty="0"/>
              <a:t> </a:t>
            </a:r>
            <a:r>
              <a:rPr lang="en-US" b="1" dirty="0" err="1"/>
              <a:t>tục</a:t>
            </a:r>
            <a:r>
              <a:rPr lang="en-US" b="1" dirty="0"/>
              <a:t> </a:t>
            </a:r>
            <a:r>
              <a:rPr lang="en-US" b="1" dirty="0" err="1"/>
              <a:t>cấp</a:t>
            </a:r>
            <a:r>
              <a:rPr lang="en-US" b="1" dirty="0"/>
              <a:t> </a:t>
            </a:r>
            <a:r>
              <a:rPr lang="en-US" b="1" dirty="0" err="1"/>
              <a:t>giấy</a:t>
            </a:r>
            <a:r>
              <a:rPr lang="en-US" b="1" dirty="0"/>
              <a:t> </a:t>
            </a:r>
            <a:r>
              <a:rPr lang="en-US" b="1" dirty="0" err="1"/>
              <a:t>phép</a:t>
            </a:r>
            <a:r>
              <a:rPr lang="en-US" b="1" dirty="0"/>
              <a:t> </a:t>
            </a:r>
            <a:r>
              <a:rPr lang="en-US" b="1" dirty="0" err="1"/>
              <a:t>môi</a:t>
            </a:r>
            <a:r>
              <a:rPr lang="en-US" b="1" dirty="0"/>
              <a:t> </a:t>
            </a:r>
            <a:r>
              <a:rPr lang="en-US" b="1" dirty="0" err="1"/>
              <a:t>trường</a:t>
            </a:r>
            <a:r>
              <a:rPr lang="en-US" b="1" dirty="0"/>
              <a:t> (</a:t>
            </a:r>
            <a:r>
              <a:rPr lang="en-US" b="1" dirty="0" err="1"/>
              <a:t>Điều</a:t>
            </a:r>
            <a:r>
              <a:rPr lang="en-US" b="1" dirty="0"/>
              <a:t> 43)</a:t>
            </a:r>
          </a:p>
          <a:p>
            <a:pPr algn="just"/>
            <a:r>
              <a:rPr lang="en-US" b="1" dirty="0" err="1" smtClean="0"/>
              <a:t>Phí</a:t>
            </a:r>
            <a:r>
              <a:rPr lang="en-US" b="1" dirty="0" smtClean="0"/>
              <a:t> </a:t>
            </a:r>
            <a:r>
              <a:rPr lang="en-US" b="1" dirty="0" err="1"/>
              <a:t>thẩm</a:t>
            </a:r>
            <a:r>
              <a:rPr lang="en-US" b="1" dirty="0"/>
              <a:t> </a:t>
            </a:r>
            <a:r>
              <a:rPr lang="en-US" b="1" dirty="0" err="1"/>
              <a:t>định</a:t>
            </a:r>
            <a:r>
              <a:rPr lang="en-US" b="1" dirty="0"/>
              <a:t> </a:t>
            </a:r>
            <a:r>
              <a:rPr lang="en-US" b="1" dirty="0" err="1"/>
              <a:t>cấp</a:t>
            </a:r>
            <a:r>
              <a:rPr lang="en-US" b="1" dirty="0"/>
              <a:t> GPMT (</a:t>
            </a:r>
            <a:r>
              <a:rPr lang="en-US" b="1" dirty="0" err="1"/>
              <a:t>Điều</a:t>
            </a:r>
            <a:r>
              <a:rPr lang="en-US" b="1" dirty="0"/>
              <a:t> 45</a:t>
            </a:r>
            <a:r>
              <a:rPr lang="en-US" b="1" dirty="0" smtClean="0"/>
              <a:t>): </a:t>
            </a:r>
            <a:r>
              <a:rPr lang="en-US" dirty="0" err="1"/>
              <a:t>Chủ</a:t>
            </a:r>
            <a:r>
              <a:rPr lang="en-US" dirty="0"/>
              <a:t> </a:t>
            </a:r>
            <a:r>
              <a:rPr lang="en-US" dirty="0" err="1"/>
              <a:t>dự</a:t>
            </a:r>
            <a:r>
              <a:rPr lang="en-US" dirty="0"/>
              <a:t> </a:t>
            </a:r>
            <a:r>
              <a:rPr lang="en-US" dirty="0" err="1"/>
              <a:t>án</a:t>
            </a:r>
            <a:r>
              <a:rPr lang="en-US" dirty="0"/>
              <a:t> </a:t>
            </a:r>
            <a:r>
              <a:rPr lang="en-US" dirty="0" err="1"/>
              <a:t>đầu</a:t>
            </a:r>
            <a:r>
              <a:rPr lang="en-US" dirty="0"/>
              <a:t> </a:t>
            </a:r>
            <a:r>
              <a:rPr lang="en-US" dirty="0" err="1"/>
              <a:t>tư</a:t>
            </a:r>
            <a:r>
              <a:rPr lang="en-US" dirty="0"/>
              <a:t>, </a:t>
            </a:r>
            <a:r>
              <a:rPr lang="en-US" dirty="0" err="1"/>
              <a:t>cơ</a:t>
            </a:r>
            <a:r>
              <a:rPr lang="en-US" dirty="0"/>
              <a:t> </a:t>
            </a:r>
            <a:r>
              <a:rPr lang="en-US" dirty="0" err="1"/>
              <a:t>sở</a:t>
            </a:r>
            <a:r>
              <a:rPr lang="en-US" dirty="0"/>
              <a:t> </a:t>
            </a:r>
            <a:r>
              <a:rPr lang="en-US" dirty="0" err="1"/>
              <a:t>có</a:t>
            </a:r>
            <a:r>
              <a:rPr lang="en-US" dirty="0"/>
              <a:t> </a:t>
            </a:r>
            <a:r>
              <a:rPr lang="en-US" dirty="0" err="1"/>
              <a:t>trách</a:t>
            </a:r>
            <a:r>
              <a:rPr lang="en-US" dirty="0"/>
              <a:t> </a:t>
            </a:r>
            <a:r>
              <a:rPr lang="en-US" dirty="0" err="1"/>
              <a:t>nhiệm</a:t>
            </a:r>
            <a:r>
              <a:rPr lang="en-US" dirty="0"/>
              <a:t> </a:t>
            </a:r>
            <a:r>
              <a:rPr lang="en-US" dirty="0" err="1"/>
              <a:t>nộp</a:t>
            </a:r>
            <a:r>
              <a:rPr lang="en-US" dirty="0"/>
              <a:t> </a:t>
            </a:r>
            <a:r>
              <a:rPr lang="en-US" dirty="0" err="1"/>
              <a:t>phí</a:t>
            </a:r>
            <a:r>
              <a:rPr lang="en-US" dirty="0"/>
              <a:t> </a:t>
            </a:r>
            <a:r>
              <a:rPr lang="en-US" dirty="0" err="1"/>
              <a:t>thẩmđịnh</a:t>
            </a:r>
            <a:r>
              <a:rPr lang="en-US" dirty="0"/>
              <a:t> </a:t>
            </a:r>
            <a:r>
              <a:rPr lang="en-US" dirty="0" err="1"/>
              <a:t>cấp</a:t>
            </a:r>
            <a:r>
              <a:rPr lang="en-US" dirty="0"/>
              <a:t>, </a:t>
            </a:r>
            <a:r>
              <a:rPr lang="en-US" dirty="0" err="1"/>
              <a:t>cấp</a:t>
            </a:r>
            <a:r>
              <a:rPr lang="en-US" dirty="0"/>
              <a:t> </a:t>
            </a:r>
            <a:r>
              <a:rPr lang="en-US" dirty="0" err="1"/>
              <a:t>lại</a:t>
            </a:r>
            <a:r>
              <a:rPr lang="en-US" dirty="0"/>
              <a:t>, </a:t>
            </a:r>
            <a:r>
              <a:rPr lang="en-US" dirty="0" err="1"/>
              <a:t>điều</a:t>
            </a:r>
            <a:r>
              <a:rPr lang="en-US" dirty="0"/>
              <a:t> </a:t>
            </a:r>
            <a:r>
              <a:rPr lang="en-US" dirty="0" err="1"/>
              <a:t>chỉnh</a:t>
            </a:r>
            <a:r>
              <a:rPr lang="en-US" dirty="0"/>
              <a:t> </a:t>
            </a:r>
            <a:r>
              <a:rPr lang="en-US" dirty="0" err="1"/>
              <a:t>giấy</a:t>
            </a:r>
            <a:r>
              <a:rPr lang="en-US" dirty="0"/>
              <a:t> </a:t>
            </a:r>
            <a:r>
              <a:rPr lang="en-US" dirty="0" err="1"/>
              <a:t>phép</a:t>
            </a:r>
            <a:r>
              <a:rPr lang="en-US" dirty="0"/>
              <a:t> </a:t>
            </a:r>
            <a:r>
              <a:rPr lang="en-US" dirty="0" err="1"/>
              <a:t>môi</a:t>
            </a:r>
            <a:r>
              <a:rPr lang="en-US" dirty="0"/>
              <a:t> </a:t>
            </a:r>
            <a:r>
              <a:rPr lang="en-US" dirty="0" err="1"/>
              <a:t>trường</a:t>
            </a:r>
            <a:r>
              <a:rPr lang="en-US" dirty="0"/>
              <a:t>.</a:t>
            </a:r>
            <a:endParaRPr lang="en-US" b="1" dirty="0"/>
          </a:p>
          <a:p>
            <a:pPr algn="just"/>
            <a:r>
              <a:rPr lang="vi-VN" b="1" dirty="0"/>
              <a:t>Công trình bảo vệ môi trường và vận hành thử nghiệm công trình xử lý chất thải của dự án đầu tư sau khi được cấp GPMT (Điều 44</a:t>
            </a:r>
            <a:r>
              <a:rPr lang="vi-VN" b="1" dirty="0" smtClean="0"/>
              <a:t>)</a:t>
            </a:r>
            <a:endParaRPr lang="en-US" b="1" dirty="0" smtClean="0"/>
          </a:p>
          <a:p>
            <a:pPr marL="0" indent="0" algn="just">
              <a:buNone/>
            </a:pPr>
            <a:r>
              <a:rPr lang="en-US" b="1" dirty="0" smtClean="0"/>
              <a:t>    </a:t>
            </a:r>
            <a:r>
              <a:rPr lang="en-US" dirty="0" smtClean="0"/>
              <a:t>- </a:t>
            </a:r>
            <a:r>
              <a:rPr lang="en-US" dirty="0" err="1"/>
              <a:t>C</a:t>
            </a:r>
            <a:r>
              <a:rPr lang="en-US" dirty="0" err="1" smtClean="0"/>
              <a:t>ông</a:t>
            </a:r>
            <a:r>
              <a:rPr lang="en-US" dirty="0" smtClean="0"/>
              <a:t> </a:t>
            </a:r>
            <a:r>
              <a:rPr lang="en-US" dirty="0" err="1" smtClean="0"/>
              <a:t>trình</a:t>
            </a:r>
            <a:r>
              <a:rPr lang="en-US" dirty="0" smtClean="0"/>
              <a:t> </a:t>
            </a:r>
            <a:r>
              <a:rPr lang="en-US" dirty="0" err="1" smtClean="0"/>
              <a:t>bảo</a:t>
            </a:r>
            <a:r>
              <a:rPr lang="en-US" dirty="0" smtClean="0"/>
              <a:t> </a:t>
            </a:r>
            <a:r>
              <a:rPr lang="en-US" dirty="0" err="1" smtClean="0"/>
              <a:t>vệ</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của</a:t>
            </a:r>
            <a:r>
              <a:rPr lang="en-US" dirty="0" smtClean="0"/>
              <a:t> DAĐT </a:t>
            </a:r>
            <a:r>
              <a:rPr lang="en-US" dirty="0" err="1" smtClean="0"/>
              <a:t>bao</a:t>
            </a:r>
            <a:r>
              <a:rPr lang="en-US" dirty="0" smtClean="0"/>
              <a:t> </a:t>
            </a:r>
            <a:r>
              <a:rPr lang="en-US" dirty="0" err="1" smtClean="0"/>
              <a:t>gồm</a:t>
            </a:r>
            <a:r>
              <a:rPr lang="en-US" dirty="0" smtClean="0"/>
              <a:t>: </a:t>
            </a:r>
            <a:r>
              <a:rPr lang="en-US" dirty="0" err="1" smtClean="0"/>
              <a:t>công</a:t>
            </a:r>
            <a:r>
              <a:rPr lang="en-US" dirty="0" smtClean="0"/>
              <a:t> </a:t>
            </a:r>
            <a:r>
              <a:rPr lang="en-US" dirty="0" err="1" smtClean="0"/>
              <a:t>trình</a:t>
            </a:r>
            <a:r>
              <a:rPr lang="en-US" dirty="0" smtClean="0"/>
              <a:t> </a:t>
            </a:r>
            <a:r>
              <a:rPr lang="en-US" dirty="0" err="1" smtClean="0"/>
              <a:t>xử</a:t>
            </a:r>
            <a:r>
              <a:rPr lang="en-US" dirty="0" smtClean="0"/>
              <a:t> </a:t>
            </a:r>
            <a:r>
              <a:rPr lang="en-US" dirty="0" err="1" smtClean="0"/>
              <a:t>lý</a:t>
            </a:r>
            <a:r>
              <a:rPr lang="en-US" dirty="0" smtClean="0"/>
              <a:t> </a:t>
            </a:r>
            <a:r>
              <a:rPr lang="en-US" dirty="0" err="1" smtClean="0"/>
              <a:t>chất</a:t>
            </a:r>
            <a:r>
              <a:rPr lang="en-US" dirty="0" smtClean="0"/>
              <a:t> </a:t>
            </a:r>
            <a:r>
              <a:rPr lang="en-US" dirty="0" err="1" smtClean="0"/>
              <a:t>thải</a:t>
            </a:r>
            <a:r>
              <a:rPr lang="en-US" dirty="0" smtClean="0"/>
              <a:t> </a:t>
            </a:r>
            <a:r>
              <a:rPr lang="en-US" dirty="0" err="1" smtClean="0"/>
              <a:t>là</a:t>
            </a:r>
            <a:r>
              <a:rPr lang="en-US" dirty="0" smtClean="0"/>
              <a:t> </a:t>
            </a:r>
            <a:r>
              <a:rPr lang="en-US" dirty="0" err="1" smtClean="0"/>
              <a:t>công</a:t>
            </a:r>
            <a:r>
              <a:rPr lang="en-US" dirty="0" smtClean="0"/>
              <a:t> </a:t>
            </a:r>
            <a:r>
              <a:rPr lang="en-US" dirty="0" err="1" smtClean="0"/>
              <a:t>trình</a:t>
            </a:r>
            <a:r>
              <a:rPr lang="en-US" dirty="0" smtClean="0"/>
              <a:t>, </a:t>
            </a:r>
            <a:r>
              <a:rPr lang="en-US" dirty="0" err="1" smtClean="0"/>
              <a:t>thhieets</a:t>
            </a:r>
            <a:r>
              <a:rPr lang="en-US" dirty="0" smtClean="0"/>
              <a:t> </a:t>
            </a:r>
            <a:r>
              <a:rPr lang="en-US" dirty="0" err="1" smtClean="0"/>
              <a:t>bị</a:t>
            </a:r>
            <a:r>
              <a:rPr lang="en-US" dirty="0" smtClean="0"/>
              <a:t> </a:t>
            </a:r>
            <a:r>
              <a:rPr lang="en-US" dirty="0" err="1" smtClean="0"/>
              <a:t>xử</a:t>
            </a:r>
            <a:r>
              <a:rPr lang="en-US" dirty="0" smtClean="0"/>
              <a:t> </a:t>
            </a:r>
            <a:r>
              <a:rPr lang="en-US" dirty="0" err="1" smtClean="0"/>
              <a:t>lý</a:t>
            </a:r>
            <a:r>
              <a:rPr lang="en-US" dirty="0" smtClean="0"/>
              <a:t> </a:t>
            </a:r>
            <a:r>
              <a:rPr lang="en-US" dirty="0" err="1" smtClean="0"/>
              <a:t>nước</a:t>
            </a:r>
            <a:r>
              <a:rPr lang="en-US" dirty="0" smtClean="0"/>
              <a:t> </a:t>
            </a:r>
            <a:r>
              <a:rPr lang="en-US" dirty="0" err="1" smtClean="0"/>
              <a:t>thải</a:t>
            </a:r>
            <a:r>
              <a:rPr lang="en-US" dirty="0" smtClean="0"/>
              <a:t>, </a:t>
            </a:r>
            <a:r>
              <a:rPr lang="en-US" dirty="0" err="1" smtClean="0"/>
              <a:t>bụi</a:t>
            </a:r>
            <a:r>
              <a:rPr lang="en-US" dirty="0" smtClean="0"/>
              <a:t>, </a:t>
            </a:r>
            <a:r>
              <a:rPr lang="en-US" dirty="0" err="1" smtClean="0"/>
              <a:t>khí</a:t>
            </a:r>
            <a:r>
              <a:rPr lang="en-US" dirty="0" smtClean="0"/>
              <a:t> </a:t>
            </a:r>
            <a:r>
              <a:rPr lang="en-US" dirty="0" err="1" smtClean="0"/>
              <a:t>thải</a:t>
            </a:r>
            <a:r>
              <a:rPr lang="en-US" dirty="0" smtClean="0"/>
              <a:t>, CTR </a:t>
            </a:r>
            <a:r>
              <a:rPr lang="en-US" dirty="0" err="1" smtClean="0"/>
              <a:t>và</a:t>
            </a:r>
            <a:r>
              <a:rPr lang="en-US" dirty="0" smtClean="0"/>
              <a:t> CTNH; </a:t>
            </a:r>
            <a:r>
              <a:rPr lang="en-US" dirty="0" err="1" smtClean="0"/>
              <a:t>công</a:t>
            </a:r>
            <a:r>
              <a:rPr lang="en-US" dirty="0" smtClean="0"/>
              <a:t> </a:t>
            </a:r>
            <a:r>
              <a:rPr lang="en-US" dirty="0" err="1" smtClean="0"/>
              <a:t>trình</a:t>
            </a:r>
            <a:r>
              <a:rPr lang="en-US" dirty="0" smtClean="0"/>
              <a:t> </a:t>
            </a:r>
            <a:r>
              <a:rPr lang="en-US" dirty="0" err="1" smtClean="0"/>
              <a:t>thu</a:t>
            </a:r>
            <a:r>
              <a:rPr lang="en-US" dirty="0" smtClean="0"/>
              <a:t> </a:t>
            </a:r>
            <a:r>
              <a:rPr lang="en-US" dirty="0" err="1" smtClean="0"/>
              <a:t>gom</a:t>
            </a:r>
            <a:r>
              <a:rPr lang="en-US" dirty="0" smtClean="0"/>
              <a:t>, </a:t>
            </a:r>
            <a:r>
              <a:rPr lang="en-US" dirty="0" err="1" smtClean="0"/>
              <a:t>lưu</a:t>
            </a:r>
            <a:r>
              <a:rPr lang="en-US" dirty="0" smtClean="0"/>
              <a:t> </a:t>
            </a:r>
            <a:r>
              <a:rPr lang="en-US" dirty="0" err="1" smtClean="0"/>
              <a:t>giữ</a:t>
            </a:r>
            <a:r>
              <a:rPr lang="en-US" dirty="0" smtClean="0"/>
              <a:t> CTR </a:t>
            </a:r>
            <a:r>
              <a:rPr lang="en-US" dirty="0" err="1" smtClean="0"/>
              <a:t>là</a:t>
            </a:r>
            <a:r>
              <a:rPr lang="en-US" dirty="0" smtClean="0"/>
              <a:t> </a:t>
            </a:r>
            <a:r>
              <a:rPr lang="en-US" dirty="0" err="1" smtClean="0"/>
              <a:t>công</a:t>
            </a:r>
            <a:r>
              <a:rPr lang="en-US" dirty="0" smtClean="0"/>
              <a:t> </a:t>
            </a:r>
            <a:r>
              <a:rPr lang="en-US" dirty="0" err="1" smtClean="0"/>
              <a:t>trình</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thu</a:t>
            </a:r>
            <a:r>
              <a:rPr lang="en-US" dirty="0" smtClean="0"/>
              <a:t> </a:t>
            </a:r>
            <a:r>
              <a:rPr lang="en-US" dirty="0" err="1" smtClean="0"/>
              <a:t>gom</a:t>
            </a:r>
            <a:r>
              <a:rPr lang="en-US" dirty="0" smtClean="0"/>
              <a:t>, </a:t>
            </a:r>
            <a:r>
              <a:rPr lang="en-US" dirty="0" err="1" smtClean="0"/>
              <a:t>lưu</a:t>
            </a:r>
            <a:r>
              <a:rPr lang="en-US" dirty="0" smtClean="0"/>
              <a:t> </a:t>
            </a:r>
            <a:r>
              <a:rPr lang="en-US" dirty="0" err="1" smtClean="0"/>
              <a:t>giữ</a:t>
            </a:r>
            <a:r>
              <a:rPr lang="en-US" dirty="0" smtClean="0"/>
              <a:t> CTRTT, CTRYT, CTRNH </a:t>
            </a:r>
            <a:r>
              <a:rPr lang="en-US" dirty="0" err="1" smtClean="0"/>
              <a:t>để</a:t>
            </a:r>
            <a:r>
              <a:rPr lang="en-US" dirty="0" smtClean="0"/>
              <a:t> </a:t>
            </a:r>
            <a:r>
              <a:rPr lang="en-US" dirty="0" err="1" smtClean="0"/>
              <a:t>đáp</a:t>
            </a:r>
            <a:r>
              <a:rPr lang="en-US" dirty="0" smtClean="0"/>
              <a:t> </a:t>
            </a:r>
            <a:r>
              <a:rPr lang="en-US" dirty="0" err="1" smtClean="0"/>
              <a:t>ứng</a:t>
            </a:r>
            <a:r>
              <a:rPr lang="en-US" dirty="0" smtClean="0"/>
              <a:t> </a:t>
            </a:r>
            <a:r>
              <a:rPr lang="en-US" dirty="0" err="1" smtClean="0"/>
              <a:t>yêu</a:t>
            </a:r>
            <a:r>
              <a:rPr lang="en-US" dirty="0" smtClean="0"/>
              <a:t> </a:t>
            </a:r>
            <a:r>
              <a:rPr lang="en-US" dirty="0" err="1" smtClean="0"/>
              <a:t>cầu</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thu</a:t>
            </a:r>
            <a:r>
              <a:rPr lang="en-US" dirty="0" smtClean="0"/>
              <a:t> </a:t>
            </a:r>
            <a:r>
              <a:rPr lang="en-US" dirty="0" err="1" smtClean="0"/>
              <a:t>gom</a:t>
            </a:r>
            <a:r>
              <a:rPr lang="en-US" dirty="0" smtClean="0"/>
              <a:t>,…</a:t>
            </a:r>
            <a:endParaRPr lang="en-US" dirty="0"/>
          </a:p>
          <a:p>
            <a:pPr marL="0" indent="0" algn="just">
              <a:buNone/>
            </a:pPr>
            <a:r>
              <a:rPr lang="en-US" dirty="0" smtClean="0"/>
              <a:t>    - CDAĐT </a:t>
            </a:r>
            <a:r>
              <a:rPr lang="en-US" dirty="0" err="1" smtClean="0"/>
              <a:t>có</a:t>
            </a:r>
            <a:r>
              <a:rPr lang="en-US" dirty="0" smtClean="0"/>
              <a:t> </a:t>
            </a:r>
            <a:r>
              <a:rPr lang="en-US" dirty="0" err="1" smtClean="0"/>
              <a:t>công</a:t>
            </a:r>
            <a:r>
              <a:rPr lang="en-US" dirty="0" smtClean="0"/>
              <a:t> </a:t>
            </a:r>
            <a:r>
              <a:rPr lang="en-US" dirty="0" err="1" smtClean="0"/>
              <a:t>trình</a:t>
            </a:r>
            <a:r>
              <a:rPr lang="en-US" dirty="0" smtClean="0"/>
              <a:t> </a:t>
            </a:r>
            <a:r>
              <a:rPr lang="en-US" dirty="0" err="1" smtClean="0"/>
              <a:t>xử</a:t>
            </a:r>
            <a:r>
              <a:rPr lang="en-US" dirty="0" smtClean="0"/>
              <a:t> </a:t>
            </a:r>
            <a:r>
              <a:rPr lang="en-US" dirty="0" err="1" smtClean="0"/>
              <a:t>lý</a:t>
            </a:r>
            <a:r>
              <a:rPr lang="en-US" dirty="0" smtClean="0"/>
              <a:t> </a:t>
            </a:r>
            <a:r>
              <a:rPr lang="en-US" dirty="0" err="1" smtClean="0"/>
              <a:t>chất</a:t>
            </a:r>
            <a:r>
              <a:rPr lang="en-US" dirty="0" smtClean="0"/>
              <a:t> </a:t>
            </a:r>
            <a:r>
              <a:rPr lang="en-US" dirty="0" err="1" smtClean="0"/>
              <a:t>thải</a:t>
            </a:r>
            <a:r>
              <a:rPr lang="en-US" dirty="0" smtClean="0"/>
              <a:t> </a:t>
            </a:r>
            <a:r>
              <a:rPr lang="en-US" dirty="0" err="1" smtClean="0"/>
              <a:t>sau</a:t>
            </a:r>
            <a:r>
              <a:rPr lang="en-US" dirty="0" smtClean="0"/>
              <a:t> </a:t>
            </a:r>
            <a:r>
              <a:rPr lang="en-US" dirty="0" err="1" smtClean="0"/>
              <a:t>khi</a:t>
            </a:r>
            <a:r>
              <a:rPr lang="en-US" dirty="0" smtClean="0"/>
              <a:t> </a:t>
            </a:r>
            <a:r>
              <a:rPr lang="en-US" dirty="0" err="1" smtClean="0"/>
              <a:t>được</a:t>
            </a:r>
            <a:r>
              <a:rPr lang="en-US" dirty="0" smtClean="0"/>
              <a:t> </a:t>
            </a:r>
            <a:r>
              <a:rPr lang="en-US" dirty="0" err="1" smtClean="0"/>
              <a:t>cấp</a:t>
            </a:r>
            <a:r>
              <a:rPr lang="en-US" dirty="0" smtClean="0"/>
              <a:t> GPMT </a:t>
            </a:r>
            <a:r>
              <a:rPr lang="en-US" dirty="0" smtClean="0">
                <a:sym typeface="Wingdings" panose="05000000000000000000" pitchFamily="2" charset="2"/>
              </a:rPr>
              <a:t> VHTN</a:t>
            </a:r>
            <a:endParaRPr lang="en-US" dirty="0"/>
          </a:p>
          <a:p>
            <a:pPr algn="just"/>
            <a:r>
              <a:rPr lang="vi-VN" b="1" dirty="0"/>
              <a:t>Quyền, nghĩa vụ của chủ dự án đầu tư, cơ sở được cấp GPMT </a:t>
            </a:r>
            <a:r>
              <a:rPr lang="vi-VN" b="1" dirty="0" smtClean="0"/>
              <a:t>(Điều </a:t>
            </a:r>
            <a:r>
              <a:rPr lang="vi-VN" b="1" dirty="0"/>
              <a:t>47)</a:t>
            </a:r>
            <a:endParaRPr lang="en-US" b="1" dirty="0"/>
          </a:p>
          <a:p>
            <a:endParaRPr lang="en-US" dirty="0"/>
          </a:p>
        </p:txBody>
      </p:sp>
    </p:spTree>
    <p:extLst>
      <p:ext uri="{BB962C8B-B14F-4D97-AF65-F5344CB8AC3E}">
        <p14:creationId xmlns:p14="http://schemas.microsoft.com/office/powerpoint/2010/main" val="383207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Cấp</a:t>
            </a:r>
            <a:r>
              <a:rPr lang="en-US" b="1" dirty="0"/>
              <a:t> </a:t>
            </a:r>
            <a:r>
              <a:rPr lang="en-US" b="1" dirty="0" err="1"/>
              <a:t>đổi</a:t>
            </a:r>
            <a:r>
              <a:rPr lang="en-US" b="1" dirty="0"/>
              <a:t>, </a:t>
            </a:r>
            <a:r>
              <a:rPr lang="en-US" b="1" dirty="0" err="1"/>
              <a:t>điều</a:t>
            </a:r>
            <a:r>
              <a:rPr lang="en-US" b="1" dirty="0"/>
              <a:t> </a:t>
            </a:r>
            <a:r>
              <a:rPr lang="en-US" b="1" dirty="0" err="1"/>
              <a:t>chỉnh</a:t>
            </a:r>
            <a:r>
              <a:rPr lang="en-US" b="1" dirty="0"/>
              <a:t>, </a:t>
            </a:r>
            <a:r>
              <a:rPr lang="en-US" b="1" dirty="0" err="1"/>
              <a:t>cấp</a:t>
            </a:r>
            <a:r>
              <a:rPr lang="en-US" b="1" dirty="0"/>
              <a:t> </a:t>
            </a:r>
            <a:r>
              <a:rPr lang="en-US" b="1" dirty="0" err="1"/>
              <a:t>lại</a:t>
            </a:r>
            <a:r>
              <a:rPr lang="en-US" b="1" dirty="0"/>
              <a:t>, </a:t>
            </a:r>
            <a:r>
              <a:rPr lang="en-US" b="1" dirty="0" err="1"/>
              <a:t>tước</a:t>
            </a:r>
            <a:r>
              <a:rPr lang="en-US" b="1" dirty="0"/>
              <a:t> </a:t>
            </a:r>
            <a:r>
              <a:rPr lang="en-US" b="1" dirty="0" err="1"/>
              <a:t>quyền</a:t>
            </a:r>
            <a:r>
              <a:rPr lang="en-US" b="1" dirty="0"/>
              <a:t> </a:t>
            </a:r>
            <a:r>
              <a:rPr lang="en-US" b="1" dirty="0" err="1"/>
              <a:t>sử</a:t>
            </a:r>
            <a:r>
              <a:rPr lang="en-US" b="1" dirty="0"/>
              <a:t> </a:t>
            </a:r>
            <a:r>
              <a:rPr lang="en-US" b="1" dirty="0" err="1"/>
              <a:t>dụng</a:t>
            </a:r>
            <a:r>
              <a:rPr lang="en-US" b="1" dirty="0"/>
              <a:t>, </a:t>
            </a:r>
            <a:r>
              <a:rPr lang="en-US" b="1" dirty="0" err="1"/>
              <a:t>thu</a:t>
            </a:r>
            <a:r>
              <a:rPr lang="en-US" b="1" dirty="0"/>
              <a:t> </a:t>
            </a:r>
            <a:r>
              <a:rPr lang="en-US" b="1" dirty="0" err="1"/>
              <a:t>hồi</a:t>
            </a:r>
            <a:r>
              <a:rPr lang="en-US" b="1" dirty="0"/>
              <a:t> GPMT (</a:t>
            </a:r>
            <a:r>
              <a:rPr lang="en-US" b="1" dirty="0" err="1"/>
              <a:t>Điều</a:t>
            </a:r>
            <a:r>
              <a:rPr lang="en-US" b="1" dirty="0"/>
              <a:t> 44)</a:t>
            </a:r>
            <a:br>
              <a:rPr lang="en-US" b="1" dirty="0"/>
            </a:br>
            <a:endParaRPr lang="en-US" dirty="0"/>
          </a:p>
        </p:txBody>
      </p:sp>
      <p:sp>
        <p:nvSpPr>
          <p:cNvPr id="3" name="Content Placeholder 2"/>
          <p:cNvSpPr>
            <a:spLocks noGrp="1"/>
          </p:cNvSpPr>
          <p:nvPr>
            <p:ph idx="1"/>
          </p:nvPr>
        </p:nvSpPr>
        <p:spPr>
          <a:xfrm>
            <a:off x="677334" y="1930401"/>
            <a:ext cx="8596668" cy="4392022"/>
          </a:xfrm>
        </p:spPr>
        <p:txBody>
          <a:bodyPr>
            <a:normAutofit fontScale="92500" lnSpcReduction="10000"/>
          </a:bodyPr>
          <a:lstStyle/>
          <a:p>
            <a:pPr algn="just"/>
            <a:r>
              <a:rPr lang="vi-VN" dirty="0" smtClean="0"/>
              <a:t>GPMT </a:t>
            </a:r>
            <a:r>
              <a:rPr lang="vi-VN" dirty="0"/>
              <a:t>dược cấp đổi trong trường hợp thay đổi tên dự án đầu tư, cơ sở, khu sản xuất, kinh doanh, dịch vụ tập trung, cụm công nghiệp hoặc chủ dự án đầu tư, cơ sở nhưng không thay đổi các nội dung </a:t>
            </a:r>
            <a:r>
              <a:rPr lang="vi-VN" dirty="0" smtClean="0"/>
              <a:t>kh</a:t>
            </a:r>
            <a:r>
              <a:rPr lang="en-US" dirty="0" err="1" smtClean="0"/>
              <a:t>ác</a:t>
            </a:r>
            <a:r>
              <a:rPr lang="en-US" dirty="0" smtClean="0"/>
              <a:t> </a:t>
            </a:r>
            <a:r>
              <a:rPr lang="vi-VN" dirty="0" smtClean="0"/>
              <a:t>quy </a:t>
            </a:r>
            <a:r>
              <a:rPr lang="vi-VN" dirty="0"/>
              <a:t>định trong GPMT.</a:t>
            </a:r>
            <a:endParaRPr lang="en-US" b="1" dirty="0"/>
          </a:p>
          <a:p>
            <a:pPr algn="just"/>
            <a:r>
              <a:rPr lang="vi-VN" dirty="0" smtClean="0"/>
              <a:t>GPMT </a:t>
            </a:r>
            <a:r>
              <a:rPr lang="vi-VN" dirty="0"/>
              <a:t>được xem xét điều chỉnh trong thời hạn của GPMT khi thuộc một trong các trường hợp sau:</a:t>
            </a:r>
            <a:endParaRPr lang="en-US" b="1" dirty="0"/>
          </a:p>
          <a:p>
            <a:pPr marL="0" indent="0" algn="just">
              <a:buNone/>
            </a:pPr>
            <a:r>
              <a:rPr lang="en-US" dirty="0" smtClean="0"/>
              <a:t>      </a:t>
            </a:r>
            <a:r>
              <a:rPr lang="vi-VN" dirty="0" smtClean="0"/>
              <a:t>+ </a:t>
            </a:r>
            <a:r>
              <a:rPr lang="vi-VN" dirty="0"/>
              <a:t>Thay đổi nội dung cấp phép quy định tại khoản 2 Điều 40 của Luật này theo đề nghị của chủ đầu tư, cơ sở trừ trường hợp quy định tại điểm b, khoản 3 Điều này</a:t>
            </a:r>
            <a:r>
              <a:rPr lang="vi-VN" dirty="0" smtClean="0"/>
              <a:t>.</a:t>
            </a:r>
            <a:endParaRPr lang="en-US" b="1" dirty="0"/>
          </a:p>
          <a:p>
            <a:pPr marL="0" indent="0" algn="just">
              <a:buNone/>
            </a:pPr>
            <a:r>
              <a:rPr lang="en-US" b="1" dirty="0"/>
              <a:t> </a:t>
            </a:r>
            <a:r>
              <a:rPr lang="en-US" b="1" dirty="0" smtClean="0"/>
              <a:t>     </a:t>
            </a:r>
            <a:r>
              <a:rPr lang="vi-VN" dirty="0" smtClean="0"/>
              <a:t>+ </a:t>
            </a:r>
            <a:r>
              <a:rPr lang="vi-VN" dirty="0"/>
              <a:t>Dự án đầu tư, cơ sở có thực hiện dịch vụ xử lý chất thải nguy hại hoặc nhập khẩu phế liệu từ nước ngoài làm nguyên liệu sản xuất sau khi kết thúc quá trình vận hành thử nghiệm</a:t>
            </a:r>
            <a:endParaRPr lang="en-US" b="1" dirty="0"/>
          </a:p>
          <a:p>
            <a:pPr algn="just"/>
            <a:r>
              <a:rPr lang="vi-VN" dirty="0" smtClean="0"/>
              <a:t>GPMT </a:t>
            </a:r>
            <a:r>
              <a:rPr lang="vi-VN" dirty="0"/>
              <a:t>được cấp lại trong các trường hợp sau:</a:t>
            </a:r>
            <a:endParaRPr lang="en-US" b="1" dirty="0"/>
          </a:p>
          <a:p>
            <a:pPr marL="0" indent="0" algn="just">
              <a:buNone/>
            </a:pPr>
            <a:r>
              <a:rPr lang="en-US" dirty="0" smtClean="0"/>
              <a:t>      </a:t>
            </a:r>
            <a:r>
              <a:rPr lang="vi-VN" dirty="0" smtClean="0"/>
              <a:t>+ </a:t>
            </a:r>
            <a:r>
              <a:rPr lang="vi-VN" dirty="0"/>
              <a:t>Giấy phép hết hạn</a:t>
            </a:r>
            <a:endParaRPr lang="en-US" b="1" dirty="0"/>
          </a:p>
          <a:p>
            <a:pPr marL="0" indent="0" algn="just">
              <a:buNone/>
            </a:pPr>
            <a:r>
              <a:rPr lang="en-US" dirty="0" smtClean="0"/>
              <a:t>      + </a:t>
            </a:r>
            <a:r>
              <a:rPr lang="en-US" dirty="0" err="1"/>
              <a:t>Dự</a:t>
            </a:r>
            <a:r>
              <a:rPr lang="en-US" dirty="0"/>
              <a:t> </a:t>
            </a:r>
            <a:r>
              <a:rPr lang="en-US" dirty="0" err="1"/>
              <a:t>án</a:t>
            </a:r>
            <a:r>
              <a:rPr lang="en-US" dirty="0"/>
              <a:t> </a:t>
            </a:r>
            <a:r>
              <a:rPr lang="en-US" dirty="0" err="1"/>
              <a:t>có</a:t>
            </a:r>
            <a:r>
              <a:rPr lang="en-US" dirty="0"/>
              <a:t> </a:t>
            </a:r>
            <a:r>
              <a:rPr lang="en-US" dirty="0" err="1"/>
              <a:t>một</a:t>
            </a:r>
            <a:r>
              <a:rPr lang="en-US" dirty="0"/>
              <a:t> </a:t>
            </a:r>
            <a:r>
              <a:rPr lang="en-US" dirty="0" err="1"/>
              <a:t>trong</a:t>
            </a:r>
            <a:r>
              <a:rPr lang="en-US" dirty="0"/>
              <a:t> </a:t>
            </a:r>
            <a:r>
              <a:rPr lang="en-US" dirty="0" err="1"/>
              <a:t>các</a:t>
            </a:r>
            <a:r>
              <a:rPr lang="en-US" dirty="0"/>
              <a:t> </a:t>
            </a:r>
            <a:r>
              <a:rPr lang="en-US" dirty="0" err="1"/>
              <a:t>thay</a:t>
            </a:r>
            <a:r>
              <a:rPr lang="en-US" dirty="0"/>
              <a:t> </a:t>
            </a:r>
            <a:r>
              <a:rPr lang="en-US" dirty="0" err="1"/>
              <a:t>đổi</a:t>
            </a:r>
            <a:r>
              <a:rPr lang="en-US" dirty="0"/>
              <a:t> </a:t>
            </a:r>
            <a:r>
              <a:rPr lang="en-US" dirty="0" err="1"/>
              <a:t>về</a:t>
            </a:r>
            <a:r>
              <a:rPr lang="en-US" dirty="0"/>
              <a:t> </a:t>
            </a:r>
            <a:r>
              <a:rPr lang="en-US" dirty="0" err="1"/>
              <a:t>tăng</a:t>
            </a:r>
            <a:r>
              <a:rPr lang="en-US" dirty="0"/>
              <a:t> </a:t>
            </a:r>
            <a:r>
              <a:rPr lang="en-US" dirty="0" err="1"/>
              <a:t>quy</a:t>
            </a:r>
            <a:r>
              <a:rPr lang="en-US" dirty="0"/>
              <a:t> </a:t>
            </a:r>
            <a:r>
              <a:rPr lang="en-US" dirty="0" err="1"/>
              <a:t>mô</a:t>
            </a:r>
            <a:r>
              <a:rPr lang="en-US" dirty="0"/>
              <a:t>, </a:t>
            </a:r>
            <a:r>
              <a:rPr lang="en-US" dirty="0" err="1"/>
              <a:t>công</a:t>
            </a:r>
            <a:r>
              <a:rPr lang="en-US" dirty="0"/>
              <a:t> </a:t>
            </a:r>
            <a:r>
              <a:rPr lang="en-US" dirty="0" err="1"/>
              <a:t>suất</a:t>
            </a:r>
            <a:r>
              <a:rPr lang="en-US" dirty="0"/>
              <a:t>, </a:t>
            </a:r>
            <a:r>
              <a:rPr lang="en-US" dirty="0" err="1"/>
              <a:t>công</a:t>
            </a:r>
            <a:r>
              <a:rPr lang="en-US" dirty="0"/>
              <a:t> </a:t>
            </a:r>
            <a:r>
              <a:rPr lang="en-US" dirty="0" err="1"/>
              <a:t>nghệ</a:t>
            </a:r>
            <a:r>
              <a:rPr lang="en-US" dirty="0"/>
              <a:t> </a:t>
            </a:r>
            <a:r>
              <a:rPr lang="en-US" dirty="0" err="1"/>
              <a:t>sản</a:t>
            </a:r>
            <a:r>
              <a:rPr lang="en-US" dirty="0"/>
              <a:t> </a:t>
            </a:r>
            <a:r>
              <a:rPr lang="en-US" dirty="0" err="1"/>
              <a:t>xuất</a:t>
            </a:r>
            <a:r>
              <a:rPr lang="en-US" dirty="0"/>
              <a:t> </a:t>
            </a:r>
            <a:r>
              <a:rPr lang="en-US" dirty="0" err="1"/>
              <a:t>hoặc</a:t>
            </a:r>
            <a:r>
              <a:rPr lang="en-US" dirty="0"/>
              <a:t> </a:t>
            </a:r>
            <a:r>
              <a:rPr lang="en-US" dirty="0" err="1"/>
              <a:t>thay</a:t>
            </a:r>
            <a:r>
              <a:rPr lang="en-US" dirty="0"/>
              <a:t> </a:t>
            </a:r>
            <a:r>
              <a:rPr lang="en-US" dirty="0" err="1"/>
              <a:t>đổi</a:t>
            </a:r>
            <a:r>
              <a:rPr lang="en-US" dirty="0"/>
              <a:t> </a:t>
            </a:r>
            <a:r>
              <a:rPr lang="en-US" dirty="0" err="1"/>
              <a:t>khác</a:t>
            </a:r>
            <a:r>
              <a:rPr lang="en-US" dirty="0"/>
              <a:t> </a:t>
            </a:r>
            <a:r>
              <a:rPr lang="en-US" dirty="0" err="1"/>
              <a:t>làm</a:t>
            </a:r>
            <a:r>
              <a:rPr lang="en-US" dirty="0"/>
              <a:t> </a:t>
            </a:r>
            <a:r>
              <a:rPr lang="en-US" dirty="0" err="1"/>
              <a:t>tăng</a:t>
            </a:r>
            <a:r>
              <a:rPr lang="en-US" dirty="0"/>
              <a:t> </a:t>
            </a:r>
            <a:r>
              <a:rPr lang="en-US" dirty="0" err="1"/>
              <a:t>tác</a:t>
            </a:r>
            <a:r>
              <a:rPr lang="en-US" dirty="0"/>
              <a:t> </a:t>
            </a:r>
            <a:r>
              <a:rPr lang="en-US" dirty="0" err="1"/>
              <a:t>động</a:t>
            </a:r>
            <a:r>
              <a:rPr lang="en-US" dirty="0"/>
              <a:t> </a:t>
            </a:r>
            <a:r>
              <a:rPr lang="en-US" dirty="0" err="1"/>
              <a:t>xấu</a:t>
            </a:r>
            <a:r>
              <a:rPr lang="en-US" dirty="0"/>
              <a:t> </a:t>
            </a:r>
            <a:r>
              <a:rPr lang="en-US" dirty="0" err="1"/>
              <a:t>đến</a:t>
            </a:r>
            <a:r>
              <a:rPr lang="en-US" dirty="0"/>
              <a:t> </a:t>
            </a:r>
            <a:r>
              <a:rPr lang="en-US" dirty="0" err="1"/>
              <a:t>môi</a:t>
            </a:r>
            <a:r>
              <a:rPr lang="en-US" dirty="0"/>
              <a:t> </a:t>
            </a:r>
            <a:r>
              <a:rPr lang="en-US" dirty="0" err="1"/>
              <a:t>trường</a:t>
            </a:r>
            <a:r>
              <a:rPr lang="en-US" dirty="0"/>
              <a:t> so </a:t>
            </a:r>
            <a:r>
              <a:rPr lang="en-US" dirty="0" err="1"/>
              <a:t>với</a:t>
            </a:r>
            <a:r>
              <a:rPr lang="en-US" dirty="0"/>
              <a:t> GPMT </a:t>
            </a:r>
            <a:r>
              <a:rPr lang="en-US" dirty="0" err="1"/>
              <a:t>đã</a:t>
            </a:r>
            <a:r>
              <a:rPr lang="en-US" dirty="0"/>
              <a:t> </a:t>
            </a:r>
            <a:r>
              <a:rPr lang="en-US" dirty="0" err="1"/>
              <a:t>được</a:t>
            </a:r>
            <a:r>
              <a:rPr lang="en-US" dirty="0"/>
              <a:t> </a:t>
            </a:r>
            <a:r>
              <a:rPr lang="en-US" dirty="0" err="1"/>
              <a:t>cấp</a:t>
            </a:r>
            <a:r>
              <a:rPr lang="en-US" dirty="0"/>
              <a:t>.</a:t>
            </a:r>
            <a:endParaRPr lang="en-US" b="1" dirty="0"/>
          </a:p>
        </p:txBody>
      </p:sp>
    </p:spTree>
    <p:extLst>
      <p:ext uri="{BB962C8B-B14F-4D97-AF65-F5344CB8AC3E}">
        <p14:creationId xmlns:p14="http://schemas.microsoft.com/office/powerpoint/2010/main" val="209980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2155826"/>
            <a:ext cx="8305800" cy="3938905"/>
          </a:xfrm>
        </p:spPr>
        <p:txBody>
          <a:bodyPr>
            <a:normAutofit/>
          </a:bodyPr>
          <a:lstStyle/>
          <a:p>
            <a:pPr algn="just">
              <a:spcBef>
                <a:spcPts val="0"/>
              </a:spcBef>
            </a:pPr>
            <a:r>
              <a:rPr lang="en-US" sz="2000" b="1" dirty="0">
                <a:solidFill>
                  <a:schemeClr val="tx1"/>
                </a:solidFill>
                <a:latin typeface="Times New Roman" panose="02020603050405020304" pitchFamily="18" charset="0"/>
                <a:cs typeface="Times New Roman" panose="02020603050405020304" pitchFamily="18" charset="0"/>
              </a:rPr>
              <a:t>1. </a:t>
            </a:r>
            <a:r>
              <a:rPr lang="en-US" sz="2000" b="1" dirty="0">
                <a:solidFill>
                  <a:schemeClr val="tx1"/>
                </a:solidFill>
                <a:latin typeface="Times New Roman" panose="02020603050405020304" pitchFamily="18" charset="0"/>
                <a:cs typeface="Times New Roman" panose="02020603050405020304" pitchFamily="18" charset="0"/>
              </a:rPr>
              <a:t>KHÁI QUÁT VỀ LUẬT BVMT NĂM 2020</a:t>
            </a:r>
            <a:endParaRPr lang="en-US" sz="2000" b="1" dirty="0">
              <a:solidFill>
                <a:schemeClr val="tx1"/>
              </a:solidFill>
              <a:latin typeface="Times New Roman" panose="02020603050405020304" pitchFamily="18" charset="0"/>
              <a:cs typeface="Times New Roman" panose="02020603050405020304" pitchFamily="18" charset="0"/>
            </a:endParaRPr>
          </a:p>
          <a:p>
            <a:pPr algn="just">
              <a:spcBef>
                <a:spcPts val="0"/>
              </a:spcBef>
            </a:pPr>
            <a:endParaRPr lang="en-US" sz="2000" b="1" dirty="0">
              <a:solidFill>
                <a:schemeClr val="tx1"/>
              </a:solidFill>
              <a:latin typeface="Times New Roman" panose="02020603050405020304" pitchFamily="18" charset="0"/>
              <a:cs typeface="Times New Roman" panose="02020603050405020304" pitchFamily="18" charset="0"/>
            </a:endParaRPr>
          </a:p>
          <a:p>
            <a:pPr algn="just">
              <a:spcBef>
                <a:spcPts val="0"/>
              </a:spcBef>
            </a:pPr>
            <a:r>
              <a:rPr lang="en-US" sz="2000" b="1" dirty="0">
                <a:solidFill>
                  <a:schemeClr val="tx1"/>
                </a:solidFill>
                <a:latin typeface="Times New Roman" panose="02020603050405020304" pitchFamily="18" charset="0"/>
                <a:cs typeface="Times New Roman" panose="02020603050405020304" pitchFamily="18" charset="0"/>
              </a:rPr>
              <a:t>2. </a:t>
            </a:r>
            <a:r>
              <a:rPr lang="en-US" sz="2000" b="1" dirty="0">
                <a:solidFill>
                  <a:schemeClr val="tx1"/>
                </a:solidFill>
                <a:latin typeface="Times New Roman" panose="02020603050405020304" pitchFamily="18" charset="0"/>
                <a:cs typeface="Times New Roman" panose="02020603050405020304" pitchFamily="18" charset="0"/>
              </a:rPr>
              <a:t>NHỮNG ĐIỂM MỚI CỦA </a:t>
            </a:r>
            <a:r>
              <a:rPr lang="en-US" sz="2000" b="1" dirty="0">
                <a:solidFill>
                  <a:schemeClr val="tx1"/>
                </a:solidFill>
                <a:latin typeface="Times New Roman" panose="02020603050405020304" pitchFamily="18" charset="0"/>
                <a:cs typeface="Times New Roman" panose="02020603050405020304" pitchFamily="18" charset="0"/>
              </a:rPr>
              <a:t>LUẬT BVMT NĂM 2020</a:t>
            </a:r>
            <a:endParaRPr lang="en-US" altLang="en-US" sz="2000" b="1" dirty="0">
              <a:solidFill>
                <a:schemeClr val="tx1"/>
              </a:solidFill>
              <a:latin typeface="Times New Roman" panose="02020603050405020304" pitchFamily="18" charset="0"/>
              <a:cs typeface="Times New Roman" panose="02020603050405020304" pitchFamily="18" charset="0"/>
              <a:sym typeface="+mn-ea"/>
            </a:endParaRPr>
          </a:p>
          <a:p>
            <a:pPr algn="just">
              <a:spcBef>
                <a:spcPts val="0"/>
              </a:spcBef>
            </a:pPr>
            <a:endParaRPr lang="en-US" altLang="en-US" sz="2000" b="1" dirty="0">
              <a:solidFill>
                <a:schemeClr val="tx1"/>
              </a:solidFill>
              <a:latin typeface="Times New Roman" panose="02020603050405020304" pitchFamily="18" charset="0"/>
              <a:cs typeface="Times New Roman" panose="02020603050405020304" pitchFamily="18" charset="0"/>
              <a:sym typeface="+mn-ea"/>
            </a:endParaRPr>
          </a:p>
          <a:p>
            <a:pPr algn="just">
              <a:spcBef>
                <a:spcPts val="0"/>
              </a:spcBef>
            </a:pPr>
            <a:r>
              <a:rPr lang="en-US" altLang="en-US" sz="2000" b="1" dirty="0">
                <a:solidFill>
                  <a:schemeClr val="tx1"/>
                </a:solidFill>
                <a:latin typeface="Times New Roman" panose="02020603050405020304" pitchFamily="18" charset="0"/>
                <a:cs typeface="Times New Roman" panose="02020603050405020304" pitchFamily="18" charset="0"/>
                <a:sym typeface="+mn-ea"/>
              </a:rPr>
              <a:t>3. HỒ SƠ MÔI TRƯỜNG  CẦN LẬP</a:t>
            </a:r>
            <a:endParaRPr lang="en-US" sz="2000" b="1" dirty="0">
              <a:solidFill>
                <a:schemeClr val="tx1"/>
              </a:solidFill>
              <a:latin typeface="Times New Roman" panose="02020603050405020304" pitchFamily="18" charset="0"/>
              <a:cs typeface="Times New Roman" panose="02020603050405020304" pitchFamily="18" charset="0"/>
            </a:endParaRPr>
          </a:p>
          <a:p>
            <a:pPr algn="l"/>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1537304" y="548681"/>
            <a:ext cx="9144000" cy="956319"/>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NỘI DUNG TRÌNH BÀY</a:t>
            </a:r>
          </a:p>
        </p:txBody>
      </p:sp>
    </p:spTree>
    <p:extLst>
      <p:ext uri="{BB962C8B-B14F-4D97-AF65-F5344CB8AC3E}">
        <p14:creationId xmlns:p14="http://schemas.microsoft.com/office/powerpoint/2010/main" val="2058812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a:t>Những</a:t>
            </a:r>
            <a:r>
              <a:rPr lang="en-US" b="1" dirty="0"/>
              <a:t> </a:t>
            </a:r>
            <a:r>
              <a:rPr lang="en-US" b="1" dirty="0" err="1"/>
              <a:t>điểm</a:t>
            </a:r>
            <a:r>
              <a:rPr lang="en-US" b="1" dirty="0"/>
              <a:t> </a:t>
            </a:r>
            <a:r>
              <a:rPr lang="en-US" b="1" dirty="0" err="1"/>
              <a:t>khác</a:t>
            </a:r>
            <a:r>
              <a:rPr lang="en-US" b="1" dirty="0"/>
              <a:t> </a:t>
            </a:r>
            <a:r>
              <a:rPr lang="en-US" b="1" dirty="0" err="1"/>
              <a:t>của</a:t>
            </a:r>
            <a:r>
              <a:rPr lang="en-US" b="1" dirty="0"/>
              <a:t> </a:t>
            </a:r>
            <a:r>
              <a:rPr lang="en-US" b="1" dirty="0" err="1"/>
              <a:t>Luật</a:t>
            </a:r>
            <a:r>
              <a:rPr lang="en-US" b="1" dirty="0"/>
              <a:t> </a:t>
            </a:r>
            <a:r>
              <a:rPr lang="en-US" b="1" dirty="0" err="1"/>
              <a:t>bảo</a:t>
            </a:r>
            <a:r>
              <a:rPr lang="en-US" b="1" dirty="0"/>
              <a:t> </a:t>
            </a:r>
            <a:r>
              <a:rPr lang="en-US" b="1" dirty="0" err="1"/>
              <a:t>vệ</a:t>
            </a:r>
            <a:r>
              <a:rPr lang="en-US" b="1" dirty="0"/>
              <a:t> </a:t>
            </a:r>
            <a:r>
              <a:rPr lang="en-US" b="1" dirty="0" err="1"/>
              <a:t>môi</a:t>
            </a:r>
            <a:r>
              <a:rPr lang="en-US" b="1" dirty="0"/>
              <a:t> </a:t>
            </a:r>
            <a:r>
              <a:rPr lang="en-US" b="1" dirty="0" err="1"/>
              <a:t>trường</a:t>
            </a:r>
            <a:r>
              <a:rPr lang="en-US" b="1" dirty="0"/>
              <a:t> </a:t>
            </a:r>
            <a:r>
              <a:rPr lang="en-US" b="1" dirty="0" err="1"/>
              <a:t>năm</a:t>
            </a:r>
            <a:r>
              <a:rPr lang="en-US" b="1" dirty="0"/>
              <a:t> 2020 so </a:t>
            </a:r>
            <a:r>
              <a:rPr lang="en-US" b="1" dirty="0" err="1"/>
              <a:t>với</a:t>
            </a:r>
            <a:r>
              <a:rPr lang="en-US" b="1" dirty="0"/>
              <a:t> </a:t>
            </a:r>
            <a:r>
              <a:rPr lang="en-US" b="1" dirty="0" err="1"/>
              <a:t>Luật</a:t>
            </a:r>
            <a:r>
              <a:rPr lang="en-US" b="1" dirty="0"/>
              <a:t> </a:t>
            </a:r>
            <a:r>
              <a:rPr lang="en-US" b="1" dirty="0" err="1"/>
              <a:t>bảo</a:t>
            </a:r>
            <a:r>
              <a:rPr lang="en-US" b="1" dirty="0"/>
              <a:t> </a:t>
            </a:r>
            <a:r>
              <a:rPr lang="en-US" b="1" dirty="0" err="1"/>
              <a:t>vệ</a:t>
            </a:r>
            <a:r>
              <a:rPr lang="en-US" b="1" dirty="0"/>
              <a:t> </a:t>
            </a:r>
            <a:r>
              <a:rPr lang="en-US" b="1" dirty="0" err="1"/>
              <a:t>môi</a:t>
            </a:r>
            <a:r>
              <a:rPr lang="en-US" b="1" dirty="0"/>
              <a:t> </a:t>
            </a:r>
            <a:r>
              <a:rPr lang="en-US" b="1" dirty="0" err="1"/>
              <a:t>trường</a:t>
            </a:r>
            <a:r>
              <a:rPr lang="en-US" b="1" dirty="0"/>
              <a:t> </a:t>
            </a:r>
            <a:r>
              <a:rPr lang="en-US" b="1" dirty="0" err="1"/>
              <a:t>năm</a:t>
            </a:r>
            <a:r>
              <a:rPr lang="en-US" b="1" dirty="0"/>
              <a:t> 2014</a:t>
            </a:r>
            <a:endParaRPr lang="en-US" dirty="0"/>
          </a:p>
        </p:txBody>
      </p:sp>
      <p:graphicFrame>
        <p:nvGraphicFramePr>
          <p:cNvPr id="4" name="Content Placeholder 3"/>
          <p:cNvGraphicFramePr>
            <a:graphicFrameLocks noGrp="1"/>
          </p:cNvGraphicFramePr>
          <p:nvPr>
            <p:ph idx="1"/>
            <p:extLst/>
          </p:nvPr>
        </p:nvGraphicFramePr>
        <p:xfrm>
          <a:off x="1184366" y="2342607"/>
          <a:ext cx="7532914" cy="4418148"/>
        </p:xfrm>
        <a:graphic>
          <a:graphicData uri="http://schemas.openxmlformats.org/drawingml/2006/table">
            <a:tbl>
              <a:tblPr firstRow="1" firstCol="1" bandRow="1">
                <a:tableStyleId>{5C22544A-7EE6-4342-B048-85BDC9FD1C3A}</a:tableStyleId>
              </a:tblPr>
              <a:tblGrid>
                <a:gridCol w="3766457">
                  <a:extLst>
                    <a:ext uri="{9D8B030D-6E8A-4147-A177-3AD203B41FA5}">
                      <a16:colId xmlns:a16="http://schemas.microsoft.com/office/drawing/2014/main" val="804214004"/>
                    </a:ext>
                  </a:extLst>
                </a:gridCol>
                <a:gridCol w="3766457">
                  <a:extLst>
                    <a:ext uri="{9D8B030D-6E8A-4147-A177-3AD203B41FA5}">
                      <a16:colId xmlns:a16="http://schemas.microsoft.com/office/drawing/2014/main" val="338727328"/>
                    </a:ext>
                  </a:extLst>
                </a:gridCol>
              </a:tblGrid>
              <a:tr h="323668">
                <a:tc>
                  <a:txBody>
                    <a:bodyPr/>
                    <a:lstStyle/>
                    <a:p>
                      <a:pPr algn="ctr">
                        <a:spcAft>
                          <a:spcPts val="0"/>
                        </a:spcAft>
                      </a:pPr>
                      <a:r>
                        <a:rPr lang="en-US" sz="1800" dirty="0" err="1">
                          <a:solidFill>
                            <a:srgbClr val="FF0000"/>
                          </a:solidFill>
                          <a:effectLst/>
                        </a:rPr>
                        <a:t>Luật</a:t>
                      </a:r>
                      <a:r>
                        <a:rPr lang="en-US" sz="1800" dirty="0">
                          <a:solidFill>
                            <a:srgbClr val="FF0000"/>
                          </a:solidFill>
                          <a:effectLst/>
                        </a:rPr>
                        <a:t> BVMT </a:t>
                      </a:r>
                      <a:r>
                        <a:rPr lang="en-US" sz="1800" dirty="0" err="1">
                          <a:solidFill>
                            <a:srgbClr val="FF0000"/>
                          </a:solidFill>
                          <a:effectLst/>
                        </a:rPr>
                        <a:t>năm</a:t>
                      </a:r>
                      <a:r>
                        <a:rPr lang="en-US" sz="1800" dirty="0">
                          <a:solidFill>
                            <a:srgbClr val="FF0000"/>
                          </a:solidFill>
                          <a:effectLst/>
                        </a:rPr>
                        <a:t> 2020</a:t>
                      </a:r>
                      <a:endParaRPr lang="en-US" sz="1800" b="1" dirty="0">
                        <a:solidFill>
                          <a:srgbClr val="FF0000"/>
                        </a:solidFill>
                        <a:effectLst/>
                        <a:latin typeface="VnArial"/>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dirty="0" err="1">
                          <a:solidFill>
                            <a:srgbClr val="FF0000"/>
                          </a:solidFill>
                          <a:effectLst/>
                        </a:rPr>
                        <a:t>Luật</a:t>
                      </a:r>
                      <a:r>
                        <a:rPr lang="en-US" sz="1800" dirty="0">
                          <a:solidFill>
                            <a:srgbClr val="FF0000"/>
                          </a:solidFill>
                          <a:effectLst/>
                        </a:rPr>
                        <a:t> BVMT </a:t>
                      </a:r>
                      <a:r>
                        <a:rPr lang="en-US" sz="1800" dirty="0" err="1">
                          <a:solidFill>
                            <a:srgbClr val="FF0000"/>
                          </a:solidFill>
                          <a:effectLst/>
                        </a:rPr>
                        <a:t>năm</a:t>
                      </a:r>
                      <a:r>
                        <a:rPr lang="en-US" sz="1800" dirty="0">
                          <a:solidFill>
                            <a:srgbClr val="FF0000"/>
                          </a:solidFill>
                          <a:effectLst/>
                        </a:rPr>
                        <a:t> 2014</a:t>
                      </a:r>
                      <a:endParaRPr lang="en-US" sz="1800" b="1" dirty="0">
                        <a:solidFill>
                          <a:srgbClr val="FF0000"/>
                        </a:solidFill>
                        <a:effectLst/>
                        <a:latin typeface="VnArial"/>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8052321"/>
                  </a:ext>
                </a:extLst>
              </a:tr>
              <a:tr h="1294674">
                <a:tc>
                  <a:txBody>
                    <a:bodyPr/>
                    <a:lstStyle/>
                    <a:p>
                      <a:pPr algn="just">
                        <a:spcAft>
                          <a:spcPts val="0"/>
                        </a:spcAft>
                      </a:pPr>
                      <a:r>
                        <a:rPr lang="en-US" sz="2000" dirty="0" err="1">
                          <a:solidFill>
                            <a:srgbClr val="7030A0"/>
                          </a:solidFill>
                          <a:effectLst/>
                        </a:rPr>
                        <a:t>Giấy</a:t>
                      </a:r>
                      <a:r>
                        <a:rPr lang="en-US" sz="2000" dirty="0">
                          <a:solidFill>
                            <a:srgbClr val="7030A0"/>
                          </a:solidFill>
                          <a:effectLst/>
                        </a:rPr>
                        <a:t> </a:t>
                      </a:r>
                      <a:r>
                        <a:rPr lang="en-US" sz="2000" dirty="0" err="1">
                          <a:solidFill>
                            <a:srgbClr val="7030A0"/>
                          </a:solidFill>
                          <a:effectLst/>
                        </a:rPr>
                        <a:t>phép</a:t>
                      </a:r>
                      <a:r>
                        <a:rPr lang="en-US" sz="2000" dirty="0">
                          <a:solidFill>
                            <a:srgbClr val="7030A0"/>
                          </a:solidFill>
                          <a:effectLst/>
                        </a:rPr>
                        <a:t> </a:t>
                      </a:r>
                      <a:r>
                        <a:rPr lang="en-US" sz="2000" dirty="0" err="1">
                          <a:solidFill>
                            <a:srgbClr val="7030A0"/>
                          </a:solidFill>
                          <a:effectLst/>
                        </a:rPr>
                        <a:t>môi</a:t>
                      </a:r>
                      <a:r>
                        <a:rPr lang="en-US" sz="2000" dirty="0">
                          <a:solidFill>
                            <a:srgbClr val="7030A0"/>
                          </a:solidFill>
                          <a:effectLst/>
                        </a:rPr>
                        <a:t> </a:t>
                      </a:r>
                      <a:r>
                        <a:rPr lang="en-US" sz="2000" dirty="0" err="1">
                          <a:solidFill>
                            <a:srgbClr val="7030A0"/>
                          </a:solidFill>
                          <a:effectLst/>
                        </a:rPr>
                        <a:t>trường</a:t>
                      </a:r>
                      <a:r>
                        <a:rPr lang="en-US" sz="2000" dirty="0">
                          <a:solidFill>
                            <a:srgbClr val="7030A0"/>
                          </a:solidFill>
                          <a:effectLst/>
                        </a:rPr>
                        <a:t> (</a:t>
                      </a:r>
                      <a:r>
                        <a:rPr lang="en-US" sz="2000" dirty="0" err="1">
                          <a:solidFill>
                            <a:srgbClr val="7030A0"/>
                          </a:solidFill>
                          <a:effectLst/>
                        </a:rPr>
                        <a:t>tích</a:t>
                      </a:r>
                      <a:r>
                        <a:rPr lang="en-US" sz="2000" dirty="0">
                          <a:solidFill>
                            <a:srgbClr val="7030A0"/>
                          </a:solidFill>
                          <a:effectLst/>
                        </a:rPr>
                        <a:t> </a:t>
                      </a:r>
                      <a:r>
                        <a:rPr lang="en-US" sz="2000" dirty="0" err="1">
                          <a:solidFill>
                            <a:srgbClr val="7030A0"/>
                          </a:solidFill>
                          <a:effectLst/>
                        </a:rPr>
                        <a:t>hợp</a:t>
                      </a:r>
                      <a:r>
                        <a:rPr lang="en-US" sz="2000" dirty="0">
                          <a:solidFill>
                            <a:srgbClr val="7030A0"/>
                          </a:solidFill>
                          <a:effectLst/>
                        </a:rPr>
                        <a:t> </a:t>
                      </a:r>
                      <a:r>
                        <a:rPr lang="en-US" sz="2000" dirty="0" err="1">
                          <a:solidFill>
                            <a:srgbClr val="7030A0"/>
                          </a:solidFill>
                          <a:effectLst/>
                        </a:rPr>
                        <a:t>các</a:t>
                      </a:r>
                      <a:r>
                        <a:rPr lang="en-US" sz="2000" dirty="0">
                          <a:solidFill>
                            <a:srgbClr val="7030A0"/>
                          </a:solidFill>
                          <a:effectLst/>
                        </a:rPr>
                        <a:t> </a:t>
                      </a:r>
                      <a:r>
                        <a:rPr lang="en-US" sz="2000" dirty="0" err="1">
                          <a:solidFill>
                            <a:srgbClr val="7030A0"/>
                          </a:solidFill>
                          <a:effectLst/>
                        </a:rPr>
                        <a:t>loại</a:t>
                      </a:r>
                      <a:r>
                        <a:rPr lang="en-US" sz="2000" dirty="0">
                          <a:solidFill>
                            <a:srgbClr val="7030A0"/>
                          </a:solidFill>
                          <a:effectLst/>
                        </a:rPr>
                        <a:t> </a:t>
                      </a:r>
                      <a:r>
                        <a:rPr lang="en-US" sz="2000" dirty="0" err="1">
                          <a:solidFill>
                            <a:srgbClr val="7030A0"/>
                          </a:solidFill>
                          <a:effectLst/>
                        </a:rPr>
                        <a:t>giấy</a:t>
                      </a:r>
                      <a:r>
                        <a:rPr lang="en-US" sz="2000" dirty="0">
                          <a:solidFill>
                            <a:srgbClr val="7030A0"/>
                          </a:solidFill>
                          <a:effectLst/>
                        </a:rPr>
                        <a:t> </a:t>
                      </a:r>
                      <a:r>
                        <a:rPr lang="en-US" sz="2000" dirty="0" err="1">
                          <a:solidFill>
                            <a:srgbClr val="7030A0"/>
                          </a:solidFill>
                          <a:effectLst/>
                        </a:rPr>
                        <a:t>phép</a:t>
                      </a:r>
                      <a:r>
                        <a:rPr lang="en-US" sz="2000" dirty="0">
                          <a:solidFill>
                            <a:srgbClr val="7030A0"/>
                          </a:solidFill>
                          <a:effectLst/>
                        </a:rPr>
                        <a:t> </a:t>
                      </a:r>
                      <a:r>
                        <a:rPr lang="en-US" sz="2000" dirty="0" err="1">
                          <a:solidFill>
                            <a:srgbClr val="7030A0"/>
                          </a:solidFill>
                          <a:effectLst/>
                        </a:rPr>
                        <a:t>môi</a:t>
                      </a:r>
                      <a:r>
                        <a:rPr lang="en-US" sz="2000" dirty="0">
                          <a:solidFill>
                            <a:srgbClr val="7030A0"/>
                          </a:solidFill>
                          <a:effectLst/>
                        </a:rPr>
                        <a:t> </a:t>
                      </a:r>
                      <a:r>
                        <a:rPr lang="en-US" sz="2000" dirty="0" err="1">
                          <a:solidFill>
                            <a:srgbClr val="7030A0"/>
                          </a:solidFill>
                          <a:effectLst/>
                        </a:rPr>
                        <a:t>trường</a:t>
                      </a:r>
                      <a:r>
                        <a:rPr lang="en-US" sz="2000" dirty="0">
                          <a:solidFill>
                            <a:srgbClr val="7030A0"/>
                          </a:solidFill>
                          <a:effectLst/>
                        </a:rPr>
                        <a:t> </a:t>
                      </a:r>
                      <a:r>
                        <a:rPr lang="en-US" sz="2000" dirty="0" err="1">
                          <a:solidFill>
                            <a:srgbClr val="7030A0"/>
                          </a:solidFill>
                          <a:effectLst/>
                        </a:rPr>
                        <a:t>và</a:t>
                      </a:r>
                      <a:r>
                        <a:rPr lang="en-US" sz="2000" dirty="0">
                          <a:solidFill>
                            <a:srgbClr val="7030A0"/>
                          </a:solidFill>
                          <a:effectLst/>
                        </a:rPr>
                        <a:t> </a:t>
                      </a:r>
                      <a:r>
                        <a:rPr lang="en-US" sz="2000" dirty="0" err="1">
                          <a:solidFill>
                            <a:srgbClr val="7030A0"/>
                          </a:solidFill>
                          <a:effectLst/>
                        </a:rPr>
                        <a:t>giấy</a:t>
                      </a:r>
                      <a:r>
                        <a:rPr lang="en-US" sz="2000" dirty="0">
                          <a:solidFill>
                            <a:srgbClr val="7030A0"/>
                          </a:solidFill>
                          <a:effectLst/>
                        </a:rPr>
                        <a:t> </a:t>
                      </a:r>
                      <a:r>
                        <a:rPr lang="en-US" sz="2000" dirty="0" err="1">
                          <a:solidFill>
                            <a:srgbClr val="7030A0"/>
                          </a:solidFill>
                          <a:effectLst/>
                        </a:rPr>
                        <a:t>phép</a:t>
                      </a:r>
                      <a:r>
                        <a:rPr lang="en-US" sz="2000" dirty="0">
                          <a:solidFill>
                            <a:srgbClr val="7030A0"/>
                          </a:solidFill>
                          <a:effectLst/>
                        </a:rPr>
                        <a:t> </a:t>
                      </a:r>
                      <a:r>
                        <a:rPr lang="en-US" sz="2000" dirty="0" err="1">
                          <a:solidFill>
                            <a:srgbClr val="7030A0"/>
                          </a:solidFill>
                          <a:effectLst/>
                        </a:rPr>
                        <a:t>xả</a:t>
                      </a:r>
                      <a:r>
                        <a:rPr lang="en-US" sz="2000" dirty="0">
                          <a:solidFill>
                            <a:srgbClr val="7030A0"/>
                          </a:solidFill>
                          <a:effectLst/>
                        </a:rPr>
                        <a:t> </a:t>
                      </a:r>
                      <a:r>
                        <a:rPr lang="en-US" sz="2000" dirty="0" err="1">
                          <a:solidFill>
                            <a:srgbClr val="7030A0"/>
                          </a:solidFill>
                          <a:effectLst/>
                        </a:rPr>
                        <a:t>thải</a:t>
                      </a:r>
                      <a:r>
                        <a:rPr lang="en-US" sz="2000" dirty="0">
                          <a:solidFill>
                            <a:srgbClr val="7030A0"/>
                          </a:solidFill>
                          <a:effectLst/>
                        </a:rPr>
                        <a:t> </a:t>
                      </a:r>
                      <a:r>
                        <a:rPr lang="en-US" sz="2000" dirty="0" err="1">
                          <a:solidFill>
                            <a:srgbClr val="7030A0"/>
                          </a:solidFill>
                          <a:effectLst/>
                        </a:rPr>
                        <a:t>vào</a:t>
                      </a:r>
                      <a:r>
                        <a:rPr lang="en-US" sz="2000" dirty="0">
                          <a:solidFill>
                            <a:srgbClr val="7030A0"/>
                          </a:solidFill>
                          <a:effectLst/>
                        </a:rPr>
                        <a:t> 01 </a:t>
                      </a:r>
                      <a:r>
                        <a:rPr lang="en-US" sz="2000" dirty="0" err="1">
                          <a:solidFill>
                            <a:srgbClr val="7030A0"/>
                          </a:solidFill>
                          <a:effectLst/>
                        </a:rPr>
                        <a:t>Giấy</a:t>
                      </a:r>
                      <a:r>
                        <a:rPr lang="en-US" sz="2000" dirty="0">
                          <a:solidFill>
                            <a:srgbClr val="7030A0"/>
                          </a:solidFill>
                          <a:effectLst/>
                        </a:rPr>
                        <a:t> </a:t>
                      </a:r>
                      <a:r>
                        <a:rPr lang="en-US" sz="2000" dirty="0" err="1">
                          <a:solidFill>
                            <a:srgbClr val="7030A0"/>
                          </a:solidFill>
                          <a:effectLst/>
                        </a:rPr>
                        <a:t>phép</a:t>
                      </a:r>
                      <a:r>
                        <a:rPr lang="en-US" sz="2000" dirty="0">
                          <a:solidFill>
                            <a:srgbClr val="7030A0"/>
                          </a:solidFill>
                          <a:effectLst/>
                        </a:rPr>
                        <a:t> </a:t>
                      </a:r>
                      <a:r>
                        <a:rPr lang="en-US" sz="2000" dirty="0" err="1">
                          <a:solidFill>
                            <a:srgbClr val="7030A0"/>
                          </a:solidFill>
                          <a:effectLst/>
                        </a:rPr>
                        <a:t>môi</a:t>
                      </a:r>
                      <a:r>
                        <a:rPr lang="en-US" sz="2000" dirty="0">
                          <a:solidFill>
                            <a:srgbClr val="7030A0"/>
                          </a:solidFill>
                          <a:effectLst/>
                        </a:rPr>
                        <a:t> </a:t>
                      </a:r>
                      <a:r>
                        <a:rPr lang="en-US" sz="2000" dirty="0" err="1">
                          <a:solidFill>
                            <a:srgbClr val="7030A0"/>
                          </a:solidFill>
                          <a:effectLst/>
                        </a:rPr>
                        <a:t>trường</a:t>
                      </a:r>
                      <a:r>
                        <a:rPr lang="en-US" sz="2000" dirty="0">
                          <a:solidFill>
                            <a:srgbClr val="7030A0"/>
                          </a:solidFill>
                          <a:effectLst/>
                        </a:rPr>
                        <a:t>)</a:t>
                      </a:r>
                      <a:endParaRPr lang="en-US" sz="2000" b="1" dirty="0">
                        <a:solidFill>
                          <a:srgbClr val="7030A0"/>
                        </a:solidFill>
                        <a:effectLst/>
                        <a:latin typeface="VnArial"/>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err="1">
                          <a:effectLst/>
                        </a:rPr>
                        <a:t>Giấy</a:t>
                      </a:r>
                      <a:r>
                        <a:rPr lang="en-US" sz="2000" dirty="0">
                          <a:effectLst/>
                        </a:rPr>
                        <a:t> </a:t>
                      </a:r>
                      <a:r>
                        <a:rPr lang="en-US" sz="2000" dirty="0" err="1">
                          <a:effectLst/>
                        </a:rPr>
                        <a:t>xác</a:t>
                      </a:r>
                      <a:r>
                        <a:rPr lang="en-US" sz="2000" dirty="0">
                          <a:effectLst/>
                        </a:rPr>
                        <a:t> </a:t>
                      </a:r>
                      <a:r>
                        <a:rPr lang="en-US" sz="2000" dirty="0" err="1">
                          <a:effectLst/>
                        </a:rPr>
                        <a:t>nhận</a:t>
                      </a:r>
                      <a:r>
                        <a:rPr lang="en-US" sz="2000" dirty="0">
                          <a:effectLst/>
                        </a:rPr>
                        <a:t> </a:t>
                      </a:r>
                      <a:r>
                        <a:rPr lang="en-US" sz="2000" dirty="0" err="1">
                          <a:effectLst/>
                        </a:rPr>
                        <a:t>hoàn</a:t>
                      </a:r>
                      <a:r>
                        <a:rPr lang="en-US" sz="2000" dirty="0">
                          <a:effectLst/>
                        </a:rPr>
                        <a:t> </a:t>
                      </a:r>
                      <a:r>
                        <a:rPr lang="en-US" sz="2000" dirty="0" err="1">
                          <a:effectLst/>
                        </a:rPr>
                        <a:t>thành</a:t>
                      </a:r>
                      <a:r>
                        <a:rPr lang="en-US" sz="2000" dirty="0">
                          <a:effectLst/>
                        </a:rPr>
                        <a:t> </a:t>
                      </a:r>
                      <a:r>
                        <a:rPr lang="en-US" sz="2000" dirty="0" err="1">
                          <a:effectLst/>
                        </a:rPr>
                        <a:t>các</a:t>
                      </a:r>
                      <a:r>
                        <a:rPr lang="en-US" sz="2000" dirty="0">
                          <a:effectLst/>
                        </a:rPr>
                        <a:t> </a:t>
                      </a:r>
                      <a:r>
                        <a:rPr lang="en-US" sz="2000" dirty="0" err="1">
                          <a:effectLst/>
                        </a:rPr>
                        <a:t>công</a:t>
                      </a:r>
                      <a:r>
                        <a:rPr lang="en-US" sz="2000" dirty="0">
                          <a:effectLst/>
                        </a:rPr>
                        <a:t> </a:t>
                      </a:r>
                      <a:r>
                        <a:rPr lang="en-US" sz="2000" dirty="0" err="1">
                          <a:effectLst/>
                        </a:rPr>
                        <a:t>trình</a:t>
                      </a:r>
                      <a:r>
                        <a:rPr lang="en-US" sz="2000" dirty="0">
                          <a:effectLst/>
                        </a:rPr>
                        <a:t> </a:t>
                      </a:r>
                      <a:r>
                        <a:rPr lang="en-US" sz="2000" dirty="0" err="1">
                          <a:effectLst/>
                        </a:rPr>
                        <a:t>bảo</a:t>
                      </a:r>
                      <a:r>
                        <a:rPr lang="en-US" sz="2000" dirty="0">
                          <a:effectLst/>
                        </a:rPr>
                        <a:t> </a:t>
                      </a:r>
                      <a:r>
                        <a:rPr lang="en-US" sz="2000" dirty="0" err="1">
                          <a:effectLst/>
                        </a:rPr>
                        <a:t>vệ</a:t>
                      </a:r>
                      <a:r>
                        <a:rPr lang="en-US" sz="2000" dirty="0">
                          <a:effectLst/>
                        </a:rPr>
                        <a:t> </a:t>
                      </a:r>
                      <a:r>
                        <a:rPr lang="en-US" sz="2000" dirty="0" err="1">
                          <a:effectLst/>
                        </a:rPr>
                        <a:t>môi</a:t>
                      </a:r>
                      <a:r>
                        <a:rPr lang="en-US" sz="2000" dirty="0">
                          <a:effectLst/>
                        </a:rPr>
                        <a:t> </a:t>
                      </a:r>
                      <a:r>
                        <a:rPr lang="en-US" sz="2000" dirty="0" err="1">
                          <a:effectLst/>
                        </a:rPr>
                        <a:t>trường</a:t>
                      </a:r>
                      <a:endParaRPr lang="en-US" sz="2000" b="1" dirty="0">
                        <a:solidFill>
                          <a:srgbClr val="000080"/>
                        </a:solidFill>
                        <a:effectLst/>
                        <a:latin typeface="VnArial"/>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8553915"/>
                  </a:ext>
                </a:extLst>
              </a:tr>
              <a:tr h="971006">
                <a:tc>
                  <a:txBody>
                    <a:bodyPr/>
                    <a:lstStyle/>
                    <a:p>
                      <a:pPr algn="just">
                        <a:spcAft>
                          <a:spcPts val="0"/>
                        </a:spcAft>
                      </a:pPr>
                      <a:r>
                        <a:rPr lang="en-US" sz="2000">
                          <a:solidFill>
                            <a:srgbClr val="7030A0"/>
                          </a:solidFill>
                          <a:effectLst/>
                        </a:rPr>
                        <a:t>Vận hành thử nghiệm sau khi được cấp GPMT</a:t>
                      </a:r>
                      <a:endParaRPr lang="en-US" sz="2000" b="1">
                        <a:solidFill>
                          <a:srgbClr val="7030A0"/>
                        </a:solidFill>
                        <a:effectLst/>
                        <a:latin typeface="VnArial"/>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Vận hành thử nghiệm trước khi được Giấy xác nhận hoàn thành các công trình bảo vệ môi trường</a:t>
                      </a:r>
                      <a:endParaRPr lang="en-US" sz="2000" b="1">
                        <a:solidFill>
                          <a:srgbClr val="000080"/>
                        </a:solidFill>
                        <a:effectLst/>
                        <a:latin typeface="VnArial"/>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4318695"/>
                  </a:ext>
                </a:extLst>
              </a:tr>
              <a:tr h="323668">
                <a:tc>
                  <a:txBody>
                    <a:bodyPr/>
                    <a:lstStyle/>
                    <a:p>
                      <a:pPr algn="just">
                        <a:spcAft>
                          <a:spcPts val="0"/>
                        </a:spcAft>
                      </a:pPr>
                      <a:r>
                        <a:rPr lang="en-US" sz="2000">
                          <a:solidFill>
                            <a:srgbClr val="7030A0"/>
                          </a:solidFill>
                          <a:effectLst/>
                        </a:rPr>
                        <a:t>Giấy phép môi trường có thời hạn</a:t>
                      </a:r>
                      <a:endParaRPr lang="en-US" sz="2000" b="1">
                        <a:solidFill>
                          <a:srgbClr val="7030A0"/>
                        </a:solidFill>
                        <a:effectLst/>
                        <a:latin typeface="VnArial"/>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Không có thời hạn</a:t>
                      </a:r>
                      <a:endParaRPr lang="en-US" sz="2000" b="1">
                        <a:solidFill>
                          <a:srgbClr val="000080"/>
                        </a:solidFill>
                        <a:effectLst/>
                        <a:latin typeface="VnArial"/>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5703520"/>
                  </a:ext>
                </a:extLst>
              </a:tr>
              <a:tr h="971006">
                <a:tc>
                  <a:txBody>
                    <a:bodyPr/>
                    <a:lstStyle/>
                    <a:p>
                      <a:pPr algn="just">
                        <a:spcAft>
                          <a:spcPts val="0"/>
                        </a:spcAft>
                      </a:pPr>
                      <a:r>
                        <a:rPr lang="en-US" sz="2000" dirty="0" err="1">
                          <a:solidFill>
                            <a:srgbClr val="7030A0"/>
                          </a:solidFill>
                          <a:effectLst/>
                        </a:rPr>
                        <a:t>Chủ</a:t>
                      </a:r>
                      <a:r>
                        <a:rPr lang="en-US" sz="2000" dirty="0">
                          <a:solidFill>
                            <a:srgbClr val="7030A0"/>
                          </a:solidFill>
                          <a:effectLst/>
                        </a:rPr>
                        <a:t> </a:t>
                      </a:r>
                      <a:r>
                        <a:rPr lang="en-US" sz="2000" dirty="0" err="1">
                          <a:solidFill>
                            <a:srgbClr val="7030A0"/>
                          </a:solidFill>
                          <a:effectLst/>
                        </a:rPr>
                        <a:t>dự</a:t>
                      </a:r>
                      <a:r>
                        <a:rPr lang="en-US" sz="2000" dirty="0">
                          <a:solidFill>
                            <a:srgbClr val="7030A0"/>
                          </a:solidFill>
                          <a:effectLst/>
                        </a:rPr>
                        <a:t> </a:t>
                      </a:r>
                      <a:r>
                        <a:rPr lang="en-US" sz="2000" dirty="0" err="1">
                          <a:solidFill>
                            <a:srgbClr val="7030A0"/>
                          </a:solidFill>
                          <a:effectLst/>
                        </a:rPr>
                        <a:t>án</a:t>
                      </a:r>
                      <a:r>
                        <a:rPr lang="en-US" sz="2000" dirty="0">
                          <a:solidFill>
                            <a:srgbClr val="7030A0"/>
                          </a:solidFill>
                          <a:effectLst/>
                        </a:rPr>
                        <a:t> </a:t>
                      </a:r>
                      <a:r>
                        <a:rPr lang="en-US" sz="2000" dirty="0" err="1">
                          <a:solidFill>
                            <a:srgbClr val="7030A0"/>
                          </a:solidFill>
                          <a:effectLst/>
                        </a:rPr>
                        <a:t>đầu</a:t>
                      </a:r>
                      <a:r>
                        <a:rPr lang="en-US" sz="2000" dirty="0">
                          <a:solidFill>
                            <a:srgbClr val="7030A0"/>
                          </a:solidFill>
                          <a:effectLst/>
                        </a:rPr>
                        <a:t> </a:t>
                      </a:r>
                      <a:r>
                        <a:rPr lang="en-US" sz="2000" dirty="0" err="1">
                          <a:solidFill>
                            <a:srgbClr val="7030A0"/>
                          </a:solidFill>
                          <a:effectLst/>
                        </a:rPr>
                        <a:t>tư</a:t>
                      </a:r>
                      <a:r>
                        <a:rPr lang="en-US" sz="2000" dirty="0">
                          <a:solidFill>
                            <a:srgbClr val="7030A0"/>
                          </a:solidFill>
                          <a:effectLst/>
                        </a:rPr>
                        <a:t>, </a:t>
                      </a:r>
                      <a:r>
                        <a:rPr lang="en-US" sz="2000" dirty="0" err="1">
                          <a:solidFill>
                            <a:srgbClr val="7030A0"/>
                          </a:solidFill>
                          <a:effectLst/>
                        </a:rPr>
                        <a:t>cơ</a:t>
                      </a:r>
                      <a:r>
                        <a:rPr lang="en-US" sz="2000" dirty="0">
                          <a:solidFill>
                            <a:srgbClr val="7030A0"/>
                          </a:solidFill>
                          <a:effectLst/>
                        </a:rPr>
                        <a:t> </a:t>
                      </a:r>
                      <a:r>
                        <a:rPr lang="en-US" sz="2000" dirty="0" err="1">
                          <a:solidFill>
                            <a:srgbClr val="7030A0"/>
                          </a:solidFill>
                          <a:effectLst/>
                        </a:rPr>
                        <a:t>sở</a:t>
                      </a:r>
                      <a:r>
                        <a:rPr lang="en-US" sz="2000" dirty="0">
                          <a:solidFill>
                            <a:srgbClr val="7030A0"/>
                          </a:solidFill>
                          <a:effectLst/>
                        </a:rPr>
                        <a:t> </a:t>
                      </a:r>
                      <a:r>
                        <a:rPr lang="en-US" sz="2000" dirty="0" err="1">
                          <a:solidFill>
                            <a:srgbClr val="7030A0"/>
                          </a:solidFill>
                          <a:effectLst/>
                        </a:rPr>
                        <a:t>nộp</a:t>
                      </a:r>
                      <a:r>
                        <a:rPr lang="en-US" sz="2000" dirty="0">
                          <a:solidFill>
                            <a:srgbClr val="7030A0"/>
                          </a:solidFill>
                          <a:effectLst/>
                        </a:rPr>
                        <a:t> </a:t>
                      </a:r>
                      <a:r>
                        <a:rPr lang="en-US" sz="2000" dirty="0" err="1">
                          <a:solidFill>
                            <a:srgbClr val="7030A0"/>
                          </a:solidFill>
                          <a:effectLst/>
                        </a:rPr>
                        <a:t>phí</a:t>
                      </a:r>
                      <a:r>
                        <a:rPr lang="en-US" sz="2000" dirty="0">
                          <a:solidFill>
                            <a:srgbClr val="7030A0"/>
                          </a:solidFill>
                          <a:effectLst/>
                        </a:rPr>
                        <a:t> </a:t>
                      </a:r>
                      <a:r>
                        <a:rPr lang="en-US" sz="2000" dirty="0" err="1">
                          <a:solidFill>
                            <a:srgbClr val="7030A0"/>
                          </a:solidFill>
                          <a:effectLst/>
                        </a:rPr>
                        <a:t>thẩm</a:t>
                      </a:r>
                      <a:r>
                        <a:rPr lang="en-US" sz="2000" dirty="0">
                          <a:solidFill>
                            <a:srgbClr val="7030A0"/>
                          </a:solidFill>
                          <a:effectLst/>
                        </a:rPr>
                        <a:t> </a:t>
                      </a:r>
                      <a:r>
                        <a:rPr lang="en-US" sz="2000" dirty="0" err="1">
                          <a:solidFill>
                            <a:srgbClr val="7030A0"/>
                          </a:solidFill>
                          <a:effectLst/>
                        </a:rPr>
                        <a:t>định</a:t>
                      </a:r>
                      <a:r>
                        <a:rPr lang="en-US" sz="2000" dirty="0">
                          <a:solidFill>
                            <a:srgbClr val="7030A0"/>
                          </a:solidFill>
                          <a:effectLst/>
                        </a:rPr>
                        <a:t> </a:t>
                      </a:r>
                      <a:r>
                        <a:rPr lang="en-US" sz="2000" dirty="0" err="1">
                          <a:solidFill>
                            <a:srgbClr val="7030A0"/>
                          </a:solidFill>
                          <a:effectLst/>
                        </a:rPr>
                        <a:t>cấp</a:t>
                      </a:r>
                      <a:r>
                        <a:rPr lang="en-US" sz="2000" dirty="0">
                          <a:solidFill>
                            <a:srgbClr val="7030A0"/>
                          </a:solidFill>
                          <a:effectLst/>
                        </a:rPr>
                        <a:t>, </a:t>
                      </a:r>
                      <a:r>
                        <a:rPr lang="en-US" sz="2000" dirty="0" err="1">
                          <a:solidFill>
                            <a:srgbClr val="7030A0"/>
                          </a:solidFill>
                          <a:effectLst/>
                        </a:rPr>
                        <a:t>cấp</a:t>
                      </a:r>
                      <a:r>
                        <a:rPr lang="en-US" sz="2000" dirty="0">
                          <a:solidFill>
                            <a:srgbClr val="7030A0"/>
                          </a:solidFill>
                          <a:effectLst/>
                        </a:rPr>
                        <a:t> </a:t>
                      </a:r>
                      <a:r>
                        <a:rPr lang="en-US" sz="2000" dirty="0" err="1">
                          <a:solidFill>
                            <a:srgbClr val="7030A0"/>
                          </a:solidFill>
                          <a:effectLst/>
                        </a:rPr>
                        <a:t>lại</a:t>
                      </a:r>
                      <a:r>
                        <a:rPr lang="en-US" sz="2000" dirty="0">
                          <a:solidFill>
                            <a:srgbClr val="7030A0"/>
                          </a:solidFill>
                          <a:effectLst/>
                        </a:rPr>
                        <a:t>, </a:t>
                      </a:r>
                      <a:r>
                        <a:rPr lang="en-US" sz="2000" dirty="0" err="1">
                          <a:solidFill>
                            <a:srgbClr val="7030A0"/>
                          </a:solidFill>
                          <a:effectLst/>
                        </a:rPr>
                        <a:t>điều</a:t>
                      </a:r>
                      <a:r>
                        <a:rPr lang="en-US" sz="2000" dirty="0">
                          <a:solidFill>
                            <a:srgbClr val="7030A0"/>
                          </a:solidFill>
                          <a:effectLst/>
                        </a:rPr>
                        <a:t> </a:t>
                      </a:r>
                      <a:r>
                        <a:rPr lang="en-US" sz="2000" dirty="0" err="1">
                          <a:solidFill>
                            <a:srgbClr val="7030A0"/>
                          </a:solidFill>
                          <a:effectLst/>
                        </a:rPr>
                        <a:t>chỉnh</a:t>
                      </a:r>
                      <a:r>
                        <a:rPr lang="en-US" sz="2000" dirty="0">
                          <a:solidFill>
                            <a:srgbClr val="7030A0"/>
                          </a:solidFill>
                          <a:effectLst/>
                        </a:rPr>
                        <a:t> GPMT</a:t>
                      </a:r>
                      <a:endParaRPr lang="en-US" sz="2000" b="1" dirty="0">
                        <a:solidFill>
                          <a:srgbClr val="7030A0"/>
                        </a:solidFill>
                        <a:effectLst/>
                        <a:latin typeface="VnArial"/>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err="1">
                          <a:effectLst/>
                        </a:rPr>
                        <a:t>Không</a:t>
                      </a:r>
                      <a:r>
                        <a:rPr lang="en-US" sz="2000" dirty="0">
                          <a:effectLst/>
                        </a:rPr>
                        <a:t> </a:t>
                      </a:r>
                      <a:r>
                        <a:rPr lang="en-US" sz="2000" dirty="0" err="1">
                          <a:effectLst/>
                        </a:rPr>
                        <a:t>nộp</a:t>
                      </a:r>
                      <a:r>
                        <a:rPr lang="en-US" sz="2000" dirty="0">
                          <a:effectLst/>
                        </a:rPr>
                        <a:t> </a:t>
                      </a:r>
                      <a:r>
                        <a:rPr lang="en-US" sz="2000" dirty="0" err="1">
                          <a:effectLst/>
                        </a:rPr>
                        <a:t>phí</a:t>
                      </a:r>
                      <a:endParaRPr lang="en-US" sz="2000" b="1" dirty="0">
                        <a:solidFill>
                          <a:srgbClr val="000080"/>
                        </a:solidFill>
                        <a:effectLst/>
                        <a:latin typeface="VnArial"/>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4746033"/>
                  </a:ext>
                </a:extLst>
              </a:tr>
            </a:tbl>
          </a:graphicData>
        </a:graphic>
      </p:graphicFrame>
    </p:spTree>
    <p:extLst>
      <p:ext uri="{BB962C8B-B14F-4D97-AF65-F5344CB8AC3E}">
        <p14:creationId xmlns:p14="http://schemas.microsoft.com/office/powerpoint/2010/main" val="1762248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4127863"/>
          </a:xfrm>
        </p:spPr>
        <p:txBody>
          <a:bodyPr>
            <a:noAutofit/>
          </a:bodyPr>
          <a:lstStyle/>
          <a:p>
            <a:pPr algn="ctr"/>
            <a:r>
              <a:rPr lang="en-US" sz="4800" b="1" dirty="0" smtClean="0">
                <a:latin typeface="Times New Roman" panose="02020603050405020304" pitchFamily="18" charset="0"/>
                <a:cs typeface="Times New Roman" panose="02020603050405020304" pitchFamily="18" charset="0"/>
              </a:rPr>
              <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PHÒNG </a:t>
            </a:r>
            <a:r>
              <a:rPr lang="en-US" sz="4800" b="1" dirty="0">
                <a:latin typeface="Times New Roman" panose="02020603050405020304" pitchFamily="18" charset="0"/>
                <a:cs typeface="Times New Roman" panose="02020603050405020304" pitchFamily="18" charset="0"/>
              </a:rPr>
              <a:t>NGỪA, ỨNG PHÓ SỰ CỐ MÔI TRƯỜNG (</a:t>
            </a:r>
            <a:r>
              <a:rPr lang="en-US" sz="4800" b="1" dirty="0" err="1">
                <a:latin typeface="Times New Roman" panose="02020603050405020304" pitchFamily="18" charset="0"/>
                <a:cs typeface="Times New Roman" panose="02020603050405020304" pitchFamily="18" charset="0"/>
              </a:rPr>
              <a:t>Mục</a:t>
            </a:r>
            <a:r>
              <a:rPr lang="en-US" sz="4800" b="1" dirty="0">
                <a:latin typeface="Times New Roman" panose="02020603050405020304" pitchFamily="18" charset="0"/>
                <a:cs typeface="Times New Roman" panose="02020603050405020304" pitchFamily="18" charset="0"/>
              </a:rPr>
              <a:t> 1 </a:t>
            </a:r>
            <a:r>
              <a:rPr lang="en-US" sz="4800" b="1" dirty="0" err="1">
                <a:latin typeface="Times New Roman" panose="02020603050405020304" pitchFamily="18" charset="0"/>
                <a:cs typeface="Times New Roman" panose="02020603050405020304" pitchFamily="18" charset="0"/>
              </a:rPr>
              <a:t>Chương</a:t>
            </a:r>
            <a:r>
              <a:rPr lang="en-US" sz="4800" b="1" dirty="0">
                <a:latin typeface="Times New Roman" panose="02020603050405020304" pitchFamily="18" charset="0"/>
                <a:cs typeface="Times New Roman" panose="02020603050405020304" pitchFamily="18" charset="0"/>
              </a:rPr>
              <a:t> X)</a:t>
            </a:r>
          </a:p>
        </p:txBody>
      </p:sp>
      <p:sp>
        <p:nvSpPr>
          <p:cNvPr id="3" name="Content Placeholder 2"/>
          <p:cNvSpPr>
            <a:spLocks noGrp="1"/>
          </p:cNvSpPr>
          <p:nvPr>
            <p:ph idx="1"/>
          </p:nvPr>
        </p:nvSpPr>
        <p:spPr/>
        <p:txBody>
          <a:bodyPr/>
          <a:lstStyle/>
          <a:p>
            <a:pPr marL="0" indent="0">
              <a:buNone/>
            </a:pPr>
            <a:endParaRPr lang="en-US" b="1" dirty="0"/>
          </a:p>
        </p:txBody>
      </p:sp>
    </p:spTree>
    <p:extLst>
      <p:ext uri="{BB962C8B-B14F-4D97-AF65-F5344CB8AC3E}">
        <p14:creationId xmlns:p14="http://schemas.microsoft.com/office/powerpoint/2010/main" val="383216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Quy</a:t>
            </a:r>
            <a:r>
              <a:rPr lang="en-US" b="1" dirty="0"/>
              <a:t> </a:t>
            </a:r>
            <a:r>
              <a:rPr lang="en-US" b="1" dirty="0" err="1"/>
              <a:t>định</a:t>
            </a:r>
            <a:r>
              <a:rPr lang="en-US" b="1" dirty="0"/>
              <a:t> </a:t>
            </a:r>
            <a:r>
              <a:rPr lang="en-US" b="1" dirty="0" err="1"/>
              <a:t>chung</a:t>
            </a:r>
            <a:r>
              <a:rPr lang="en-US" b="1" dirty="0"/>
              <a:t> </a:t>
            </a:r>
            <a:r>
              <a:rPr lang="en-US" b="1" dirty="0" err="1"/>
              <a:t>về</a:t>
            </a:r>
            <a:r>
              <a:rPr lang="en-US" b="1" dirty="0"/>
              <a:t> </a:t>
            </a:r>
            <a:r>
              <a:rPr lang="en-US" b="1" dirty="0" err="1"/>
              <a:t>phòng</a:t>
            </a:r>
            <a:r>
              <a:rPr lang="en-US" b="1" dirty="0"/>
              <a:t> </a:t>
            </a:r>
            <a:r>
              <a:rPr lang="en-US" b="1" dirty="0" err="1"/>
              <a:t>ngừa</a:t>
            </a:r>
            <a:r>
              <a:rPr lang="en-US" b="1" dirty="0"/>
              <a:t>, </a:t>
            </a:r>
            <a:r>
              <a:rPr lang="en-US" b="1" dirty="0" err="1"/>
              <a:t>ứng</a:t>
            </a:r>
            <a:r>
              <a:rPr lang="en-US" b="1" dirty="0"/>
              <a:t> </a:t>
            </a:r>
            <a:r>
              <a:rPr lang="en-US" b="1" dirty="0" err="1"/>
              <a:t>phó</a:t>
            </a:r>
            <a:r>
              <a:rPr lang="en-US" b="1" dirty="0"/>
              <a:t> </a:t>
            </a:r>
            <a:r>
              <a:rPr lang="en-US" b="1" dirty="0" err="1"/>
              <a:t>sự</a:t>
            </a:r>
            <a:r>
              <a:rPr lang="en-US" b="1" dirty="0"/>
              <a:t> </a:t>
            </a:r>
            <a:r>
              <a:rPr lang="en-US" b="1" dirty="0" err="1"/>
              <a:t>cố</a:t>
            </a:r>
            <a:r>
              <a:rPr lang="en-US" b="1" dirty="0"/>
              <a:t> </a:t>
            </a:r>
            <a:r>
              <a:rPr lang="en-US" b="1" dirty="0" err="1"/>
              <a:t>môi</a:t>
            </a:r>
            <a:r>
              <a:rPr lang="en-US" b="1" dirty="0"/>
              <a:t> </a:t>
            </a:r>
            <a:r>
              <a:rPr lang="en-US" b="1" dirty="0" err="1"/>
              <a:t>trường</a:t>
            </a:r>
            <a:r>
              <a:rPr lang="en-US" b="1" dirty="0"/>
              <a:t> (</a:t>
            </a:r>
            <a:r>
              <a:rPr lang="en-US" b="1" dirty="0" err="1"/>
              <a:t>Điều</a:t>
            </a:r>
            <a:r>
              <a:rPr lang="en-US" b="1" dirty="0"/>
              <a:t> 121)</a:t>
            </a:r>
            <a:br>
              <a:rPr lang="en-US" b="1" dirty="0"/>
            </a:br>
            <a:endParaRPr lang="en-US" dirty="0"/>
          </a:p>
        </p:txBody>
      </p:sp>
      <p:sp>
        <p:nvSpPr>
          <p:cNvPr id="3" name="Content Placeholder 2"/>
          <p:cNvSpPr>
            <a:spLocks noGrp="1"/>
          </p:cNvSpPr>
          <p:nvPr>
            <p:ph idx="1"/>
          </p:nvPr>
        </p:nvSpPr>
        <p:spPr>
          <a:xfrm>
            <a:off x="677334" y="1532709"/>
            <a:ext cx="8596668" cy="4508653"/>
          </a:xfrm>
        </p:spPr>
        <p:txBody>
          <a:bodyPr>
            <a:normAutofit fontScale="92500" lnSpcReduction="10000"/>
          </a:bodyPr>
          <a:lstStyle/>
          <a:p>
            <a:r>
              <a:rPr lang="en-US" sz="2600" dirty="0" err="1" smtClean="0"/>
              <a:t>Ứng</a:t>
            </a:r>
            <a:r>
              <a:rPr lang="en-US" sz="2600" dirty="0" smtClean="0"/>
              <a:t> </a:t>
            </a:r>
            <a:r>
              <a:rPr lang="en-US" sz="2600" dirty="0" err="1"/>
              <a:t>phó</a:t>
            </a:r>
            <a:r>
              <a:rPr lang="en-US" sz="2600" dirty="0"/>
              <a:t> </a:t>
            </a:r>
            <a:r>
              <a:rPr lang="en-US" sz="2600" dirty="0" err="1"/>
              <a:t>sự</a:t>
            </a:r>
            <a:r>
              <a:rPr lang="en-US" sz="2600" dirty="0"/>
              <a:t> </a:t>
            </a:r>
            <a:r>
              <a:rPr lang="en-US" sz="2600" dirty="0" err="1"/>
              <a:t>cố</a:t>
            </a:r>
            <a:r>
              <a:rPr lang="en-US" sz="2600" dirty="0"/>
              <a:t> </a:t>
            </a:r>
            <a:r>
              <a:rPr lang="en-US" sz="2600" dirty="0" err="1"/>
              <a:t>môi</a:t>
            </a:r>
            <a:r>
              <a:rPr lang="en-US" sz="2600" dirty="0"/>
              <a:t> </a:t>
            </a:r>
            <a:r>
              <a:rPr lang="en-US" sz="2600" dirty="0" err="1"/>
              <a:t>trường</a:t>
            </a:r>
            <a:r>
              <a:rPr lang="en-US" sz="2600" dirty="0"/>
              <a:t> </a:t>
            </a:r>
            <a:r>
              <a:rPr lang="en-US" sz="2600" dirty="0" err="1"/>
              <a:t>thực</a:t>
            </a:r>
            <a:r>
              <a:rPr lang="en-US" sz="2600" dirty="0"/>
              <a:t> </a:t>
            </a:r>
            <a:r>
              <a:rPr lang="en-US" sz="2600" dirty="0" err="1"/>
              <a:t>hiện</a:t>
            </a:r>
            <a:r>
              <a:rPr lang="en-US" sz="2600" dirty="0"/>
              <a:t> </a:t>
            </a:r>
            <a:r>
              <a:rPr lang="en-US" sz="2600" dirty="0" err="1"/>
              <a:t>theo</a:t>
            </a:r>
            <a:r>
              <a:rPr lang="en-US" sz="2600" dirty="0"/>
              <a:t> </a:t>
            </a:r>
            <a:r>
              <a:rPr lang="en-US" sz="2600" dirty="0" err="1"/>
              <a:t>phương</a:t>
            </a:r>
            <a:r>
              <a:rPr lang="en-US" sz="2600" dirty="0"/>
              <a:t> </a:t>
            </a:r>
            <a:r>
              <a:rPr lang="en-US" sz="2600" dirty="0" err="1"/>
              <a:t>châm</a:t>
            </a:r>
            <a:r>
              <a:rPr lang="en-US" sz="2600" dirty="0"/>
              <a:t> </a:t>
            </a:r>
            <a:r>
              <a:rPr lang="en-US" sz="2600" dirty="0" err="1"/>
              <a:t>chỉ</a:t>
            </a:r>
            <a:r>
              <a:rPr lang="en-US" sz="2600" dirty="0"/>
              <a:t> </a:t>
            </a:r>
            <a:r>
              <a:rPr lang="en-US" sz="2600" dirty="0" err="1"/>
              <a:t>huy</a:t>
            </a:r>
            <a:r>
              <a:rPr lang="en-US" sz="2600" dirty="0"/>
              <a:t> </a:t>
            </a:r>
            <a:r>
              <a:rPr lang="en-US" sz="2600" dirty="0" err="1"/>
              <a:t>tại</a:t>
            </a:r>
            <a:r>
              <a:rPr lang="en-US" sz="2600" dirty="0"/>
              <a:t> </a:t>
            </a:r>
            <a:r>
              <a:rPr lang="en-US" sz="2600" dirty="0" err="1"/>
              <a:t>chỗ</a:t>
            </a:r>
            <a:r>
              <a:rPr lang="en-US" sz="2600" dirty="0"/>
              <a:t>, </a:t>
            </a:r>
            <a:r>
              <a:rPr lang="en-US" sz="2600" dirty="0" err="1"/>
              <a:t>lực</a:t>
            </a:r>
            <a:r>
              <a:rPr lang="en-US" sz="2600" dirty="0"/>
              <a:t> </a:t>
            </a:r>
            <a:r>
              <a:rPr lang="en-US" sz="2600" dirty="0" err="1"/>
              <a:t>lượng</a:t>
            </a:r>
            <a:r>
              <a:rPr lang="en-US" sz="2600" dirty="0"/>
              <a:t> </a:t>
            </a:r>
            <a:r>
              <a:rPr lang="en-US" sz="2600" dirty="0" err="1"/>
              <a:t>tại</a:t>
            </a:r>
            <a:r>
              <a:rPr lang="en-US" sz="2600" dirty="0"/>
              <a:t> </a:t>
            </a:r>
            <a:r>
              <a:rPr lang="en-US" sz="2600" dirty="0" err="1"/>
              <a:t>chỗ</a:t>
            </a:r>
            <a:r>
              <a:rPr lang="en-US" sz="2600" dirty="0"/>
              <a:t>, </a:t>
            </a:r>
            <a:r>
              <a:rPr lang="en-US" sz="2600" dirty="0" err="1"/>
              <a:t>phương</a:t>
            </a:r>
            <a:r>
              <a:rPr lang="en-US" sz="2600" dirty="0"/>
              <a:t> </a:t>
            </a:r>
            <a:r>
              <a:rPr lang="en-US" sz="2600" dirty="0" err="1"/>
              <a:t>tiện</a:t>
            </a:r>
            <a:r>
              <a:rPr lang="en-US" sz="2600" dirty="0"/>
              <a:t>, </a:t>
            </a:r>
            <a:r>
              <a:rPr lang="en-US" sz="2600" dirty="0" err="1"/>
              <a:t>vật</a:t>
            </a:r>
            <a:r>
              <a:rPr lang="en-US" sz="2600" dirty="0"/>
              <a:t> </a:t>
            </a:r>
            <a:r>
              <a:rPr lang="en-US" sz="2600" dirty="0" err="1"/>
              <a:t>tư</a:t>
            </a:r>
            <a:r>
              <a:rPr lang="en-US" sz="2600" dirty="0"/>
              <a:t> </a:t>
            </a:r>
            <a:r>
              <a:rPr lang="en-US" sz="2600" dirty="0" err="1"/>
              <a:t>tại</a:t>
            </a:r>
            <a:r>
              <a:rPr lang="en-US" sz="2600" dirty="0"/>
              <a:t> </a:t>
            </a:r>
            <a:r>
              <a:rPr lang="en-US" sz="2600" dirty="0" err="1"/>
              <a:t>chỗ</a:t>
            </a:r>
            <a:r>
              <a:rPr lang="en-US" sz="2600" dirty="0"/>
              <a:t>, </a:t>
            </a:r>
            <a:r>
              <a:rPr lang="en-US" sz="2600" dirty="0" err="1"/>
              <a:t>hậu</a:t>
            </a:r>
            <a:r>
              <a:rPr lang="en-US" sz="2600" dirty="0"/>
              <a:t> </a:t>
            </a:r>
            <a:r>
              <a:rPr lang="en-US" sz="2600" dirty="0" err="1"/>
              <a:t>cần</a:t>
            </a:r>
            <a:r>
              <a:rPr lang="en-US" sz="2600" dirty="0"/>
              <a:t> </a:t>
            </a:r>
            <a:r>
              <a:rPr lang="en-US" sz="2600" dirty="0" err="1"/>
              <a:t>tại</a:t>
            </a:r>
            <a:r>
              <a:rPr lang="en-US" sz="2600" dirty="0"/>
              <a:t> </a:t>
            </a:r>
            <a:r>
              <a:rPr lang="en-US" sz="2600" dirty="0" err="1"/>
              <a:t>chỗ</a:t>
            </a:r>
            <a:r>
              <a:rPr lang="en-US" sz="2600" dirty="0"/>
              <a:t>; </a:t>
            </a:r>
            <a:endParaRPr lang="en-US" sz="2600" b="1" dirty="0"/>
          </a:p>
          <a:p>
            <a:r>
              <a:rPr lang="en-US" sz="2600" dirty="0" err="1" smtClean="0"/>
              <a:t>Tổ</a:t>
            </a:r>
            <a:r>
              <a:rPr lang="en-US" sz="2600" dirty="0" smtClean="0"/>
              <a:t> </a:t>
            </a:r>
            <a:r>
              <a:rPr lang="en-US" sz="2600" dirty="0" err="1"/>
              <a:t>chức</a:t>
            </a:r>
            <a:r>
              <a:rPr lang="en-US" sz="2600" dirty="0"/>
              <a:t>, </a:t>
            </a:r>
            <a:r>
              <a:rPr lang="en-US" sz="2600" dirty="0" err="1"/>
              <a:t>cá</a:t>
            </a:r>
            <a:r>
              <a:rPr lang="en-US" sz="2600" dirty="0"/>
              <a:t> </a:t>
            </a:r>
            <a:r>
              <a:rPr lang="en-US" sz="2600" dirty="0" err="1"/>
              <a:t>nhân</a:t>
            </a:r>
            <a:r>
              <a:rPr lang="en-US" sz="2600" dirty="0"/>
              <a:t> </a:t>
            </a:r>
            <a:r>
              <a:rPr lang="en-US" sz="2600" dirty="0" err="1"/>
              <a:t>gây</a:t>
            </a:r>
            <a:r>
              <a:rPr lang="en-US" sz="2600" dirty="0"/>
              <a:t> </a:t>
            </a:r>
            <a:r>
              <a:rPr lang="en-US" sz="2600" dirty="0" err="1"/>
              <a:t>ra</a:t>
            </a:r>
            <a:r>
              <a:rPr lang="en-US" sz="2600" dirty="0"/>
              <a:t> </a:t>
            </a:r>
            <a:r>
              <a:rPr lang="en-US" sz="2600" dirty="0" err="1"/>
              <a:t>sự</a:t>
            </a:r>
            <a:r>
              <a:rPr lang="en-US" sz="2600" dirty="0"/>
              <a:t> </a:t>
            </a:r>
            <a:r>
              <a:rPr lang="en-US" sz="2600" dirty="0" err="1"/>
              <a:t>cố</a:t>
            </a:r>
            <a:r>
              <a:rPr lang="en-US" sz="2600" dirty="0"/>
              <a:t> </a:t>
            </a:r>
            <a:r>
              <a:rPr lang="en-US" sz="2600" dirty="0" err="1"/>
              <a:t>môi</a:t>
            </a:r>
            <a:r>
              <a:rPr lang="en-US" sz="2600" dirty="0"/>
              <a:t> </a:t>
            </a:r>
            <a:r>
              <a:rPr lang="en-US" sz="2600" dirty="0" err="1"/>
              <a:t>trường</a:t>
            </a:r>
            <a:r>
              <a:rPr lang="en-US" sz="2600" dirty="0"/>
              <a:t> </a:t>
            </a:r>
            <a:r>
              <a:rPr lang="en-US" sz="2600" dirty="0" err="1"/>
              <a:t>có</a:t>
            </a:r>
            <a:r>
              <a:rPr lang="en-US" sz="2600" dirty="0"/>
              <a:t> </a:t>
            </a:r>
            <a:r>
              <a:rPr lang="en-US" sz="2600" dirty="0" err="1"/>
              <a:t>trách</a:t>
            </a:r>
            <a:r>
              <a:rPr lang="en-US" sz="2600" dirty="0"/>
              <a:t> </a:t>
            </a:r>
            <a:r>
              <a:rPr lang="en-US" sz="2600" dirty="0" err="1"/>
              <a:t>nhiệm</a:t>
            </a:r>
            <a:r>
              <a:rPr lang="en-US" sz="2600" dirty="0"/>
              <a:t> </a:t>
            </a:r>
            <a:r>
              <a:rPr lang="en-US" sz="2600" dirty="0" err="1"/>
              <a:t>ứng</a:t>
            </a:r>
            <a:r>
              <a:rPr lang="en-US" sz="2600" dirty="0"/>
              <a:t> </a:t>
            </a:r>
            <a:r>
              <a:rPr lang="en-US" sz="2600" dirty="0" err="1"/>
              <a:t>phó</a:t>
            </a:r>
            <a:r>
              <a:rPr lang="en-US" sz="2600" dirty="0"/>
              <a:t> </a:t>
            </a:r>
            <a:r>
              <a:rPr lang="en-US" sz="2600" dirty="0" err="1"/>
              <a:t>sự</a:t>
            </a:r>
            <a:r>
              <a:rPr lang="en-US" sz="2600" dirty="0"/>
              <a:t> </a:t>
            </a:r>
            <a:r>
              <a:rPr lang="en-US" sz="2600" dirty="0" err="1"/>
              <a:t>cố</a:t>
            </a:r>
            <a:r>
              <a:rPr lang="en-US" sz="2600" dirty="0"/>
              <a:t> </a:t>
            </a:r>
            <a:r>
              <a:rPr lang="en-US" sz="2600" dirty="0" err="1"/>
              <a:t>môi</a:t>
            </a:r>
            <a:r>
              <a:rPr lang="en-US" sz="2600" dirty="0"/>
              <a:t> </a:t>
            </a:r>
            <a:r>
              <a:rPr lang="en-US" sz="2600" dirty="0" err="1"/>
              <a:t>trường</a:t>
            </a:r>
            <a:r>
              <a:rPr lang="en-US" sz="2600" dirty="0"/>
              <a:t>, chi </a:t>
            </a:r>
            <a:r>
              <a:rPr lang="en-US" sz="2600" dirty="0" err="1"/>
              <a:t>trả</a:t>
            </a:r>
            <a:r>
              <a:rPr lang="en-US" sz="2600" dirty="0"/>
              <a:t> chi </a:t>
            </a:r>
            <a:r>
              <a:rPr lang="en-US" sz="2600" dirty="0" err="1"/>
              <a:t>phí</a:t>
            </a:r>
            <a:r>
              <a:rPr lang="en-US" sz="2600" dirty="0"/>
              <a:t> </a:t>
            </a:r>
            <a:r>
              <a:rPr lang="en-US" sz="2600" dirty="0" err="1"/>
              <a:t>ứng</a:t>
            </a:r>
            <a:r>
              <a:rPr lang="en-US" sz="2600" dirty="0"/>
              <a:t> </a:t>
            </a:r>
            <a:r>
              <a:rPr lang="en-US" sz="2600" dirty="0" err="1"/>
              <a:t>phó</a:t>
            </a:r>
            <a:r>
              <a:rPr lang="en-US" sz="2600" dirty="0"/>
              <a:t> </a:t>
            </a:r>
            <a:r>
              <a:rPr lang="en-US" sz="2600" dirty="0" err="1"/>
              <a:t>sự</a:t>
            </a:r>
            <a:r>
              <a:rPr lang="en-US" sz="2600" dirty="0"/>
              <a:t> </a:t>
            </a:r>
            <a:r>
              <a:rPr lang="en-US" sz="2600" dirty="0" err="1"/>
              <a:t>cố</a:t>
            </a:r>
            <a:r>
              <a:rPr lang="en-US" sz="2600" dirty="0"/>
              <a:t> </a:t>
            </a:r>
            <a:r>
              <a:rPr lang="en-US" sz="2600" dirty="0" err="1"/>
              <a:t>môi</a:t>
            </a:r>
            <a:r>
              <a:rPr lang="en-US" sz="2600" dirty="0"/>
              <a:t> </a:t>
            </a:r>
            <a:r>
              <a:rPr lang="en-US" sz="2600" dirty="0" err="1"/>
              <a:t>trường</a:t>
            </a:r>
            <a:r>
              <a:rPr lang="en-US" sz="2600" dirty="0"/>
              <a:t>; </a:t>
            </a:r>
            <a:endParaRPr lang="en-US" sz="2600" b="1" dirty="0"/>
          </a:p>
          <a:p>
            <a:r>
              <a:rPr lang="en-US" sz="2600" dirty="0" err="1" smtClean="0"/>
              <a:t>Sự</a:t>
            </a:r>
            <a:r>
              <a:rPr lang="en-US" sz="2600" dirty="0" smtClean="0"/>
              <a:t> </a:t>
            </a:r>
            <a:r>
              <a:rPr lang="en-US" sz="2600" dirty="0" err="1"/>
              <a:t>cố</a:t>
            </a:r>
            <a:r>
              <a:rPr lang="en-US" sz="2600" dirty="0"/>
              <a:t> </a:t>
            </a:r>
            <a:r>
              <a:rPr lang="en-US" sz="2600" dirty="0" err="1"/>
              <a:t>môi</a:t>
            </a:r>
            <a:r>
              <a:rPr lang="en-US" sz="2600" dirty="0"/>
              <a:t> </a:t>
            </a:r>
            <a:r>
              <a:rPr lang="en-US" sz="2600" dirty="0" err="1"/>
              <a:t>trường</a:t>
            </a:r>
            <a:r>
              <a:rPr lang="en-US" sz="2600" dirty="0"/>
              <a:t> </a:t>
            </a:r>
            <a:r>
              <a:rPr lang="en-US" sz="2600" dirty="0" err="1"/>
              <a:t>xảy</a:t>
            </a:r>
            <a:r>
              <a:rPr lang="en-US" sz="2600" dirty="0"/>
              <a:t> </a:t>
            </a:r>
            <a:r>
              <a:rPr lang="en-US" sz="2600" dirty="0" err="1"/>
              <a:t>ra</a:t>
            </a:r>
            <a:r>
              <a:rPr lang="en-US" sz="2600" dirty="0"/>
              <a:t> ở </a:t>
            </a:r>
            <a:r>
              <a:rPr lang="en-US" sz="2600" dirty="0" err="1"/>
              <a:t>cơ</a:t>
            </a:r>
            <a:r>
              <a:rPr lang="en-US" sz="2600" dirty="0"/>
              <a:t> </a:t>
            </a:r>
            <a:r>
              <a:rPr lang="en-US" sz="2600" dirty="0" err="1"/>
              <a:t>sở</a:t>
            </a:r>
            <a:r>
              <a:rPr lang="en-US" sz="2600" dirty="0"/>
              <a:t>, </a:t>
            </a:r>
            <a:r>
              <a:rPr lang="en-US" sz="2600" dirty="0" err="1"/>
              <a:t>địa</a:t>
            </a:r>
            <a:r>
              <a:rPr lang="en-US" sz="2600" dirty="0"/>
              <a:t> </a:t>
            </a:r>
            <a:r>
              <a:rPr lang="en-US" sz="2600" dirty="0" err="1"/>
              <a:t>phương</a:t>
            </a:r>
            <a:r>
              <a:rPr lang="en-US" sz="2600" dirty="0"/>
              <a:t> </a:t>
            </a:r>
            <a:r>
              <a:rPr lang="en-US" sz="2600" dirty="0" err="1"/>
              <a:t>nào</a:t>
            </a:r>
            <a:r>
              <a:rPr lang="en-US" sz="2600" dirty="0"/>
              <a:t> </a:t>
            </a:r>
            <a:r>
              <a:rPr lang="en-US" sz="2600" dirty="0" err="1"/>
              <a:t>thì</a:t>
            </a:r>
            <a:r>
              <a:rPr lang="en-US" sz="2600" dirty="0"/>
              <a:t> </a:t>
            </a:r>
            <a:r>
              <a:rPr lang="en-US" sz="2600" dirty="0" err="1"/>
              <a:t>người</a:t>
            </a:r>
            <a:r>
              <a:rPr lang="en-US" sz="2600" dirty="0"/>
              <a:t> </a:t>
            </a:r>
            <a:r>
              <a:rPr lang="en-US" sz="2600" dirty="0" err="1"/>
              <a:t>đứng</a:t>
            </a:r>
            <a:r>
              <a:rPr lang="en-US" sz="2600" dirty="0"/>
              <a:t> </a:t>
            </a:r>
            <a:r>
              <a:rPr lang="en-US" sz="2600" dirty="0" err="1"/>
              <a:t>đầu</a:t>
            </a:r>
            <a:r>
              <a:rPr lang="en-US" sz="2600" dirty="0"/>
              <a:t> </a:t>
            </a:r>
            <a:r>
              <a:rPr lang="en-US" sz="2600" dirty="0" err="1"/>
              <a:t>cơ</a:t>
            </a:r>
            <a:r>
              <a:rPr lang="en-US" sz="2600" dirty="0"/>
              <a:t> </a:t>
            </a:r>
            <a:r>
              <a:rPr lang="en-US" sz="2600" dirty="0" err="1"/>
              <a:t>sở</a:t>
            </a:r>
            <a:r>
              <a:rPr lang="en-US" sz="2600" dirty="0"/>
              <a:t>, </a:t>
            </a:r>
            <a:r>
              <a:rPr lang="en-US" sz="2600" dirty="0" err="1"/>
              <a:t>địa</a:t>
            </a:r>
            <a:r>
              <a:rPr lang="en-US" sz="2600" dirty="0"/>
              <a:t> </a:t>
            </a:r>
            <a:r>
              <a:rPr lang="en-US" sz="2600" dirty="0" err="1"/>
              <a:t>phương</a:t>
            </a:r>
            <a:r>
              <a:rPr lang="en-US" sz="2600" dirty="0"/>
              <a:t> </a:t>
            </a:r>
            <a:r>
              <a:rPr lang="en-US" sz="2600" dirty="0" err="1"/>
              <a:t>đó</a:t>
            </a:r>
            <a:r>
              <a:rPr lang="en-US" sz="2600" dirty="0"/>
              <a:t> </a:t>
            </a:r>
            <a:r>
              <a:rPr lang="en-US" sz="2600" dirty="0" err="1"/>
              <a:t>có</a:t>
            </a:r>
            <a:r>
              <a:rPr lang="en-US" sz="2600" dirty="0"/>
              <a:t> </a:t>
            </a:r>
            <a:r>
              <a:rPr lang="en-US" sz="2600" dirty="0" err="1"/>
              <a:t>trách</a:t>
            </a:r>
            <a:r>
              <a:rPr lang="en-US" sz="2600" dirty="0"/>
              <a:t> </a:t>
            </a:r>
            <a:r>
              <a:rPr lang="en-US" sz="2600" dirty="0" err="1"/>
              <a:t>nhiệm</a:t>
            </a:r>
            <a:r>
              <a:rPr lang="en-US" sz="2600" dirty="0"/>
              <a:t> </a:t>
            </a:r>
            <a:r>
              <a:rPr lang="en-US" sz="2600" dirty="0" err="1"/>
              <a:t>chỉ</a:t>
            </a:r>
            <a:r>
              <a:rPr lang="en-US" sz="2600" dirty="0"/>
              <a:t> </a:t>
            </a:r>
            <a:r>
              <a:rPr lang="en-US" sz="2600" dirty="0" err="1"/>
              <a:t>đạo</a:t>
            </a:r>
            <a:r>
              <a:rPr lang="en-US" sz="2600" dirty="0"/>
              <a:t>, </a:t>
            </a:r>
            <a:r>
              <a:rPr lang="en-US" sz="2600" dirty="0" err="1"/>
              <a:t>tổ</a:t>
            </a:r>
            <a:r>
              <a:rPr lang="en-US" sz="2600" dirty="0"/>
              <a:t> </a:t>
            </a:r>
            <a:r>
              <a:rPr lang="en-US" sz="2600" dirty="0" err="1"/>
              <a:t>chức</a:t>
            </a:r>
            <a:r>
              <a:rPr lang="en-US" sz="2600" dirty="0"/>
              <a:t> </a:t>
            </a:r>
            <a:r>
              <a:rPr lang="en-US" sz="2600" dirty="0" err="1"/>
              <a:t>ứng</a:t>
            </a:r>
            <a:r>
              <a:rPr lang="en-US" sz="2600" dirty="0"/>
              <a:t> </a:t>
            </a:r>
            <a:r>
              <a:rPr lang="en-US" sz="2600" dirty="0" err="1"/>
              <a:t>phó</a:t>
            </a:r>
            <a:r>
              <a:rPr lang="en-US" sz="2600" dirty="0"/>
              <a:t> </a:t>
            </a:r>
            <a:r>
              <a:rPr lang="en-US" sz="2600" dirty="0" err="1"/>
              <a:t>sự</a:t>
            </a:r>
            <a:r>
              <a:rPr lang="en-US" sz="2600" dirty="0"/>
              <a:t> </a:t>
            </a:r>
            <a:r>
              <a:rPr lang="en-US" sz="2600" dirty="0" err="1"/>
              <a:t>cố</a:t>
            </a:r>
            <a:r>
              <a:rPr lang="en-US" sz="2600" dirty="0"/>
              <a:t> </a:t>
            </a:r>
            <a:r>
              <a:rPr lang="en-US" sz="2600" dirty="0" err="1"/>
              <a:t>môi</a:t>
            </a:r>
            <a:r>
              <a:rPr lang="en-US" sz="2600" dirty="0"/>
              <a:t> </a:t>
            </a:r>
            <a:r>
              <a:rPr lang="en-US" sz="2600" dirty="0" err="1"/>
              <a:t>trường</a:t>
            </a:r>
            <a:r>
              <a:rPr lang="en-US" sz="2600" dirty="0"/>
              <a:t>, </a:t>
            </a:r>
            <a:r>
              <a:rPr lang="en-US" sz="2600" dirty="0" err="1"/>
              <a:t>ứng</a:t>
            </a:r>
            <a:r>
              <a:rPr lang="en-US" sz="2600" dirty="0"/>
              <a:t> </a:t>
            </a:r>
            <a:r>
              <a:rPr lang="en-US" sz="2600" dirty="0" err="1"/>
              <a:t>phó</a:t>
            </a:r>
            <a:r>
              <a:rPr lang="en-US" sz="2600" dirty="0"/>
              <a:t> </a:t>
            </a:r>
            <a:r>
              <a:rPr lang="en-US" sz="2600" dirty="0" err="1"/>
              <a:t>sự</a:t>
            </a:r>
            <a:r>
              <a:rPr lang="en-US" sz="2600" dirty="0"/>
              <a:t> </a:t>
            </a:r>
            <a:r>
              <a:rPr lang="en-US" sz="2600" dirty="0" err="1"/>
              <a:t>cố</a:t>
            </a:r>
            <a:r>
              <a:rPr lang="en-US" sz="2600" dirty="0"/>
              <a:t> </a:t>
            </a:r>
            <a:r>
              <a:rPr lang="en-US" sz="2600" dirty="0" err="1"/>
              <a:t>môi</a:t>
            </a:r>
            <a:r>
              <a:rPr lang="en-US" sz="2600" dirty="0"/>
              <a:t> </a:t>
            </a:r>
            <a:r>
              <a:rPr lang="en-US" sz="2600" dirty="0" err="1"/>
              <a:t>trường</a:t>
            </a:r>
            <a:r>
              <a:rPr lang="en-US" sz="2600" dirty="0"/>
              <a:t> </a:t>
            </a:r>
            <a:r>
              <a:rPr lang="en-US" sz="2600" dirty="0" err="1"/>
              <a:t>phải</a:t>
            </a:r>
            <a:r>
              <a:rPr lang="en-US" sz="2600" dirty="0"/>
              <a:t> </a:t>
            </a:r>
            <a:r>
              <a:rPr lang="en-US" sz="2600" dirty="0" err="1"/>
              <a:t>theo</a:t>
            </a:r>
            <a:r>
              <a:rPr lang="en-US" sz="2600" dirty="0"/>
              <a:t> </a:t>
            </a:r>
            <a:r>
              <a:rPr lang="en-US" sz="2600" dirty="0" err="1"/>
              <a:t>sự</a:t>
            </a:r>
            <a:r>
              <a:rPr lang="en-US" sz="2600" dirty="0"/>
              <a:t> </a:t>
            </a:r>
            <a:r>
              <a:rPr lang="en-US" sz="2600" dirty="0" err="1"/>
              <a:t>phân</a:t>
            </a:r>
            <a:r>
              <a:rPr lang="en-US" sz="2600" dirty="0"/>
              <a:t> </a:t>
            </a:r>
            <a:r>
              <a:rPr lang="en-US" sz="2600" dirty="0" err="1"/>
              <a:t>công</a:t>
            </a:r>
            <a:r>
              <a:rPr lang="en-US" sz="2600" dirty="0"/>
              <a:t>, </a:t>
            </a:r>
            <a:r>
              <a:rPr lang="en-US" sz="2600" dirty="0" err="1"/>
              <a:t>phân</a:t>
            </a:r>
            <a:r>
              <a:rPr lang="en-US" sz="2600" dirty="0"/>
              <a:t> </a:t>
            </a:r>
            <a:r>
              <a:rPr lang="en-US" sz="2600" dirty="0" err="1"/>
              <a:t>cấp</a:t>
            </a:r>
            <a:r>
              <a:rPr lang="en-US" sz="2600" dirty="0"/>
              <a:t>, </a:t>
            </a:r>
            <a:r>
              <a:rPr lang="en-US" sz="2600" dirty="0" err="1"/>
              <a:t>chỉ</a:t>
            </a:r>
            <a:r>
              <a:rPr lang="en-US" sz="2600" dirty="0"/>
              <a:t> </a:t>
            </a:r>
            <a:r>
              <a:rPr lang="en-US" sz="2600" dirty="0" err="1"/>
              <a:t>huy</a:t>
            </a:r>
            <a:r>
              <a:rPr lang="en-US" sz="2600" dirty="0"/>
              <a:t> </a:t>
            </a:r>
            <a:r>
              <a:rPr lang="en-US" sz="2600" dirty="0" err="1"/>
              <a:t>thống</a:t>
            </a:r>
            <a:r>
              <a:rPr lang="en-US" sz="2600" dirty="0"/>
              <a:t> </a:t>
            </a:r>
            <a:r>
              <a:rPr lang="en-US" sz="2600" dirty="0" err="1"/>
              <a:t>nhất</a:t>
            </a:r>
            <a:r>
              <a:rPr lang="en-US" sz="2600" dirty="0"/>
              <a:t> </a:t>
            </a:r>
            <a:r>
              <a:rPr lang="en-US" sz="2600" dirty="0" err="1"/>
              <a:t>và</a:t>
            </a:r>
            <a:r>
              <a:rPr lang="en-US" sz="2600" dirty="0"/>
              <a:t> </a:t>
            </a:r>
            <a:r>
              <a:rPr lang="en-US" sz="2600" dirty="0" err="1"/>
              <a:t>phối</a:t>
            </a:r>
            <a:r>
              <a:rPr lang="en-US" sz="2600" dirty="0"/>
              <a:t> </a:t>
            </a:r>
            <a:r>
              <a:rPr lang="en-US" sz="2600" dirty="0" err="1"/>
              <a:t>hợp</a:t>
            </a:r>
            <a:r>
              <a:rPr lang="en-US" sz="2600" dirty="0"/>
              <a:t> </a:t>
            </a:r>
            <a:r>
              <a:rPr lang="en-US" sz="2600" dirty="0" err="1"/>
              <a:t>chặt</a:t>
            </a:r>
            <a:r>
              <a:rPr lang="en-US" sz="2600" dirty="0"/>
              <a:t> </a:t>
            </a:r>
            <a:r>
              <a:rPr lang="en-US" sz="2600" dirty="0" err="1"/>
              <a:t>chẽ</a:t>
            </a:r>
            <a:r>
              <a:rPr lang="en-US" sz="2600" dirty="0"/>
              <a:t> </a:t>
            </a:r>
            <a:r>
              <a:rPr lang="en-US" sz="2600" dirty="0" err="1"/>
              <a:t>giữa</a:t>
            </a:r>
            <a:r>
              <a:rPr lang="en-US" sz="2600" dirty="0"/>
              <a:t> </a:t>
            </a:r>
            <a:r>
              <a:rPr lang="en-US" sz="2600" dirty="0" err="1"/>
              <a:t>các</a:t>
            </a:r>
            <a:r>
              <a:rPr lang="en-US" sz="2600" dirty="0"/>
              <a:t> </a:t>
            </a:r>
            <a:r>
              <a:rPr lang="en-US" sz="2600" dirty="0" err="1"/>
              <a:t>lực</a:t>
            </a:r>
            <a:r>
              <a:rPr lang="en-US" sz="2600" dirty="0"/>
              <a:t> </a:t>
            </a:r>
            <a:r>
              <a:rPr lang="en-US" sz="2600" dirty="0" err="1"/>
              <a:t>lượng</a:t>
            </a:r>
            <a:r>
              <a:rPr lang="en-US" sz="2600" dirty="0"/>
              <a:t>, </a:t>
            </a:r>
            <a:r>
              <a:rPr lang="en-US" sz="2600" dirty="0" err="1"/>
              <a:t>phương</a:t>
            </a:r>
            <a:r>
              <a:rPr lang="en-US" sz="2600" dirty="0"/>
              <a:t> </a:t>
            </a:r>
            <a:r>
              <a:rPr lang="en-US" sz="2600" dirty="0" err="1"/>
              <a:t>tiện</a:t>
            </a:r>
            <a:r>
              <a:rPr lang="en-US" sz="2600" dirty="0"/>
              <a:t>, </a:t>
            </a:r>
            <a:r>
              <a:rPr lang="en-US" sz="2600" dirty="0" err="1"/>
              <a:t>thiết</a:t>
            </a:r>
            <a:r>
              <a:rPr lang="en-US" sz="2600" dirty="0"/>
              <a:t> </a:t>
            </a:r>
            <a:r>
              <a:rPr lang="en-US" sz="2600" dirty="0" err="1"/>
              <a:t>bị</a:t>
            </a:r>
            <a:r>
              <a:rPr lang="en-US" sz="2600" dirty="0"/>
              <a:t> </a:t>
            </a:r>
            <a:r>
              <a:rPr lang="en-US" sz="2600" dirty="0" err="1"/>
              <a:t>tham</a:t>
            </a:r>
            <a:r>
              <a:rPr lang="en-US" sz="2600" dirty="0"/>
              <a:t> </a:t>
            </a:r>
            <a:r>
              <a:rPr lang="en-US" sz="2600" dirty="0" err="1"/>
              <a:t>gia</a:t>
            </a:r>
            <a:r>
              <a:rPr lang="en-US" sz="2600" dirty="0"/>
              <a:t> </a:t>
            </a:r>
            <a:r>
              <a:rPr lang="en-US" sz="2600" dirty="0" err="1"/>
              <a:t>hoạt</a:t>
            </a:r>
            <a:r>
              <a:rPr lang="en-US" sz="2600" dirty="0"/>
              <a:t> </a:t>
            </a:r>
            <a:r>
              <a:rPr lang="en-US" sz="2600" dirty="0" err="1"/>
              <a:t>động</a:t>
            </a:r>
            <a:r>
              <a:rPr lang="en-US" sz="2600" dirty="0"/>
              <a:t> </a:t>
            </a:r>
            <a:r>
              <a:rPr lang="en-US" sz="2600" dirty="0" err="1"/>
              <a:t>ứng</a:t>
            </a:r>
            <a:r>
              <a:rPr lang="en-US" sz="2600" dirty="0"/>
              <a:t> </a:t>
            </a:r>
            <a:r>
              <a:rPr lang="en-US" sz="2600" dirty="0" err="1"/>
              <a:t>phó</a:t>
            </a:r>
            <a:r>
              <a:rPr lang="en-US" sz="2600" dirty="0"/>
              <a:t> </a:t>
            </a:r>
            <a:r>
              <a:rPr lang="en-US" sz="2600" dirty="0" err="1"/>
              <a:t>sự</a:t>
            </a:r>
            <a:r>
              <a:rPr lang="en-US" sz="2600" dirty="0"/>
              <a:t> </a:t>
            </a:r>
            <a:r>
              <a:rPr lang="en-US" sz="2600" dirty="0" err="1"/>
              <a:t>cố</a:t>
            </a:r>
            <a:r>
              <a:rPr lang="en-US" sz="2600" dirty="0"/>
              <a:t> </a:t>
            </a:r>
            <a:r>
              <a:rPr lang="en-US" sz="2600" dirty="0" err="1"/>
              <a:t>môi</a:t>
            </a:r>
            <a:r>
              <a:rPr lang="en-US" sz="2600" dirty="0"/>
              <a:t> </a:t>
            </a:r>
            <a:r>
              <a:rPr lang="en-US" sz="2600" dirty="0" err="1"/>
              <a:t>trường</a:t>
            </a:r>
            <a:r>
              <a:rPr lang="en-US" sz="2600" dirty="0"/>
              <a:t>.</a:t>
            </a:r>
            <a:endParaRPr lang="en-US" sz="2600" b="1" dirty="0"/>
          </a:p>
          <a:p>
            <a:endParaRPr lang="en-US" dirty="0"/>
          </a:p>
        </p:txBody>
      </p:sp>
    </p:spTree>
    <p:extLst>
      <p:ext uri="{BB962C8B-B14F-4D97-AF65-F5344CB8AC3E}">
        <p14:creationId xmlns:p14="http://schemas.microsoft.com/office/powerpoint/2010/main" val="155031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Trách</a:t>
            </a:r>
            <a:r>
              <a:rPr lang="en-US" b="1" dirty="0"/>
              <a:t> </a:t>
            </a:r>
            <a:r>
              <a:rPr lang="en-US" b="1" dirty="0" err="1"/>
              <a:t>nhiệm</a:t>
            </a:r>
            <a:r>
              <a:rPr lang="en-US" b="1" dirty="0"/>
              <a:t> </a:t>
            </a:r>
            <a:r>
              <a:rPr lang="en-US" b="1" dirty="0" err="1"/>
              <a:t>phòng</a:t>
            </a:r>
            <a:r>
              <a:rPr lang="en-US" b="1" dirty="0"/>
              <a:t> </a:t>
            </a:r>
            <a:r>
              <a:rPr lang="en-US" b="1" dirty="0" err="1"/>
              <a:t>ngừa</a:t>
            </a:r>
            <a:r>
              <a:rPr lang="en-US" b="1" dirty="0"/>
              <a:t> </a:t>
            </a:r>
            <a:r>
              <a:rPr lang="en-US" b="1" dirty="0" err="1"/>
              <a:t>sự</a:t>
            </a:r>
            <a:r>
              <a:rPr lang="en-US" b="1" dirty="0"/>
              <a:t> </a:t>
            </a:r>
            <a:r>
              <a:rPr lang="en-US" b="1" dirty="0" err="1"/>
              <a:t>cố</a:t>
            </a:r>
            <a:r>
              <a:rPr lang="en-US" b="1" dirty="0"/>
              <a:t> </a:t>
            </a:r>
            <a:r>
              <a:rPr lang="en-US" b="1" dirty="0" err="1"/>
              <a:t>môi</a:t>
            </a:r>
            <a:r>
              <a:rPr lang="en-US" b="1" dirty="0"/>
              <a:t> </a:t>
            </a:r>
            <a:r>
              <a:rPr lang="en-US" b="1" dirty="0" err="1"/>
              <a:t>trường</a:t>
            </a:r>
            <a:r>
              <a:rPr lang="en-US" b="1" dirty="0"/>
              <a:t> (</a:t>
            </a:r>
            <a:r>
              <a:rPr lang="en-US" b="1" dirty="0" err="1"/>
              <a:t>Điều</a:t>
            </a:r>
            <a:r>
              <a:rPr lang="en-US" b="1" dirty="0"/>
              <a:t> 122)</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err="1"/>
              <a:t>Thực</a:t>
            </a:r>
            <a:r>
              <a:rPr lang="en-US" sz="2800" dirty="0"/>
              <a:t> </a:t>
            </a:r>
            <a:r>
              <a:rPr lang="en-US" sz="2800" dirty="0" err="1"/>
              <a:t>hiện</a:t>
            </a:r>
            <a:r>
              <a:rPr lang="en-US" sz="2800" dirty="0"/>
              <a:t> </a:t>
            </a:r>
            <a:r>
              <a:rPr lang="en-US" sz="2800" dirty="0" err="1"/>
              <a:t>yêu</a:t>
            </a:r>
            <a:r>
              <a:rPr lang="en-US" sz="2800" dirty="0"/>
              <a:t> </a:t>
            </a:r>
            <a:r>
              <a:rPr lang="en-US" sz="2800" dirty="0" err="1"/>
              <a:t>cầu</a:t>
            </a:r>
            <a:r>
              <a:rPr lang="en-US" sz="2800" dirty="0"/>
              <a:t> </a:t>
            </a:r>
            <a:r>
              <a:rPr lang="en-US" sz="2800" dirty="0" err="1"/>
              <a:t>về</a:t>
            </a:r>
            <a:r>
              <a:rPr lang="en-US" sz="2800" dirty="0"/>
              <a:t> </a:t>
            </a:r>
            <a:r>
              <a:rPr lang="en-US" sz="2800" dirty="0" err="1"/>
              <a:t>kế</a:t>
            </a:r>
            <a:r>
              <a:rPr lang="en-US" sz="2800" dirty="0"/>
              <a:t> </a:t>
            </a:r>
            <a:r>
              <a:rPr lang="en-US" sz="2800" dirty="0" err="1"/>
              <a:t>hoạch</a:t>
            </a:r>
            <a:r>
              <a:rPr lang="en-US" sz="2800" dirty="0"/>
              <a:t>, </a:t>
            </a:r>
            <a:r>
              <a:rPr lang="en-US" sz="2800" dirty="0" err="1"/>
              <a:t>biện</a:t>
            </a:r>
            <a:r>
              <a:rPr lang="en-US" sz="2800" dirty="0"/>
              <a:t> </a:t>
            </a:r>
            <a:r>
              <a:rPr lang="en-US" sz="2800" dirty="0" err="1"/>
              <a:t>pháp</a:t>
            </a:r>
            <a:r>
              <a:rPr lang="en-US" sz="2800" dirty="0"/>
              <a:t>, </a:t>
            </a:r>
            <a:r>
              <a:rPr lang="en-US" sz="2800" dirty="0" err="1"/>
              <a:t>trang</a:t>
            </a:r>
            <a:r>
              <a:rPr lang="en-US" sz="2800" dirty="0"/>
              <a:t> </a:t>
            </a:r>
            <a:r>
              <a:rPr lang="en-US" sz="2800" dirty="0" err="1"/>
              <a:t>thiết</a:t>
            </a:r>
            <a:r>
              <a:rPr lang="en-US" sz="2800" dirty="0"/>
              <a:t> </a:t>
            </a:r>
            <a:r>
              <a:rPr lang="en-US" sz="2800" dirty="0" err="1"/>
              <a:t>bị</a:t>
            </a:r>
            <a:r>
              <a:rPr lang="en-US" sz="2800" dirty="0"/>
              <a:t> </a:t>
            </a:r>
            <a:r>
              <a:rPr lang="en-US" sz="2800" dirty="0" err="1"/>
              <a:t>phòng</a:t>
            </a:r>
            <a:r>
              <a:rPr lang="en-US" sz="2800" dirty="0"/>
              <a:t> </a:t>
            </a:r>
            <a:r>
              <a:rPr lang="en-US" sz="2800" dirty="0" err="1"/>
              <a:t>ngừa</a:t>
            </a:r>
            <a:r>
              <a:rPr lang="en-US" sz="2800" dirty="0"/>
              <a:t>, </a:t>
            </a:r>
            <a:r>
              <a:rPr lang="en-US" sz="2800" dirty="0" err="1"/>
              <a:t>ứng</a:t>
            </a:r>
            <a:r>
              <a:rPr lang="en-US" sz="2800" dirty="0"/>
              <a:t> </a:t>
            </a:r>
            <a:r>
              <a:rPr lang="en-US" sz="2800" dirty="0" err="1"/>
              <a:t>phó</a:t>
            </a:r>
            <a:r>
              <a:rPr lang="en-US" sz="2800" dirty="0"/>
              <a:t> </a:t>
            </a:r>
            <a:r>
              <a:rPr lang="en-US" sz="2800" dirty="0" err="1"/>
              <a:t>sự</a:t>
            </a:r>
            <a:r>
              <a:rPr lang="en-US" sz="2800" dirty="0"/>
              <a:t> </a:t>
            </a:r>
            <a:r>
              <a:rPr lang="en-US" sz="2800" dirty="0" err="1"/>
              <a:t>cố</a:t>
            </a:r>
            <a:r>
              <a:rPr lang="en-US" sz="2800" dirty="0"/>
              <a:t> </a:t>
            </a:r>
            <a:r>
              <a:rPr lang="en-US" sz="2800" dirty="0" err="1"/>
              <a:t>môi</a:t>
            </a:r>
            <a:r>
              <a:rPr lang="en-US" sz="2800" dirty="0"/>
              <a:t> </a:t>
            </a:r>
            <a:r>
              <a:rPr lang="en-US" sz="2800" dirty="0" err="1"/>
              <a:t>trường</a:t>
            </a:r>
            <a:r>
              <a:rPr lang="en-US" sz="2800" dirty="0"/>
              <a:t> </a:t>
            </a:r>
            <a:r>
              <a:rPr lang="en-US" sz="2800" dirty="0" err="1"/>
              <a:t>theo</a:t>
            </a:r>
            <a:r>
              <a:rPr lang="en-US" sz="2800" dirty="0"/>
              <a:t> </a:t>
            </a:r>
            <a:r>
              <a:rPr lang="en-US" sz="2800" dirty="0" err="1"/>
              <a:t>quy</a:t>
            </a:r>
            <a:r>
              <a:rPr lang="en-US" sz="2800" dirty="0"/>
              <a:t> </a:t>
            </a:r>
            <a:r>
              <a:rPr lang="en-US" sz="2800" dirty="0" err="1"/>
              <a:t>định</a:t>
            </a:r>
            <a:r>
              <a:rPr lang="en-US" sz="2800" dirty="0"/>
              <a:t> </a:t>
            </a:r>
            <a:r>
              <a:rPr lang="en-US" sz="2800" dirty="0" err="1"/>
              <a:t>của</a:t>
            </a:r>
            <a:r>
              <a:rPr lang="en-US" sz="2800" dirty="0"/>
              <a:t> </a:t>
            </a:r>
            <a:r>
              <a:rPr lang="en-US" sz="2800" dirty="0" err="1"/>
              <a:t>pháp</a:t>
            </a:r>
            <a:r>
              <a:rPr lang="en-US" sz="2800" dirty="0"/>
              <a:t> </a:t>
            </a:r>
            <a:r>
              <a:rPr lang="en-US" sz="2800" dirty="0" err="1"/>
              <a:t>luật</a:t>
            </a:r>
            <a:r>
              <a:rPr lang="en-US" sz="2800" dirty="0"/>
              <a:t>;</a:t>
            </a:r>
            <a:endParaRPr lang="en-US" sz="2800" b="1" dirty="0"/>
          </a:p>
          <a:p>
            <a:r>
              <a:rPr lang="en-US" sz="2800" dirty="0" err="1"/>
              <a:t>Thực</a:t>
            </a:r>
            <a:r>
              <a:rPr lang="en-US" sz="2800" dirty="0"/>
              <a:t> </a:t>
            </a:r>
            <a:r>
              <a:rPr lang="en-US" sz="2800" dirty="0" err="1"/>
              <a:t>hiện</a:t>
            </a:r>
            <a:r>
              <a:rPr lang="en-US" sz="2800" dirty="0"/>
              <a:t> </a:t>
            </a:r>
            <a:r>
              <a:rPr lang="en-US" sz="2800" dirty="0" err="1"/>
              <a:t>chế</a:t>
            </a:r>
            <a:r>
              <a:rPr lang="en-US" sz="2800" dirty="0"/>
              <a:t> </a:t>
            </a:r>
            <a:r>
              <a:rPr lang="en-US" sz="2800" dirty="0" err="1"/>
              <a:t>độ</a:t>
            </a:r>
            <a:r>
              <a:rPr lang="en-US" sz="2800" dirty="0"/>
              <a:t> </a:t>
            </a:r>
            <a:r>
              <a:rPr lang="en-US" sz="2800" dirty="0" err="1"/>
              <a:t>kiểm</a:t>
            </a:r>
            <a:r>
              <a:rPr lang="en-US" sz="2800" dirty="0"/>
              <a:t> </a:t>
            </a:r>
            <a:r>
              <a:rPr lang="en-US" sz="2800" dirty="0" err="1"/>
              <a:t>tra</a:t>
            </a:r>
            <a:r>
              <a:rPr lang="en-US" sz="2800" dirty="0"/>
              <a:t> </a:t>
            </a:r>
            <a:r>
              <a:rPr lang="en-US" sz="2800" dirty="0" err="1"/>
              <a:t>thường</a:t>
            </a:r>
            <a:r>
              <a:rPr lang="en-US" sz="2800" dirty="0"/>
              <a:t> </a:t>
            </a:r>
            <a:r>
              <a:rPr lang="en-US" sz="2800" dirty="0" err="1"/>
              <a:t>xuyên</a:t>
            </a:r>
            <a:r>
              <a:rPr lang="en-US" sz="2800" dirty="0"/>
              <a:t>, </a:t>
            </a:r>
            <a:r>
              <a:rPr lang="en-US" sz="2800" dirty="0" err="1"/>
              <a:t>áp</a:t>
            </a:r>
            <a:r>
              <a:rPr lang="en-US" sz="2800" dirty="0"/>
              <a:t> </a:t>
            </a:r>
            <a:r>
              <a:rPr lang="en-US" sz="2800" dirty="0" err="1"/>
              <a:t>dụng</a:t>
            </a:r>
            <a:r>
              <a:rPr lang="en-US" sz="2800" dirty="0"/>
              <a:t> </a:t>
            </a:r>
            <a:r>
              <a:rPr lang="en-US" sz="2800" dirty="0" err="1"/>
              <a:t>phương</a:t>
            </a:r>
            <a:r>
              <a:rPr lang="en-US" sz="2800" dirty="0"/>
              <a:t> </a:t>
            </a:r>
            <a:r>
              <a:rPr lang="en-US" sz="2800" dirty="0" err="1"/>
              <a:t>án</a:t>
            </a:r>
            <a:r>
              <a:rPr lang="en-US" sz="2800" dirty="0"/>
              <a:t>, </a:t>
            </a:r>
            <a:r>
              <a:rPr lang="en-US" sz="2800" dirty="0" err="1"/>
              <a:t>biện</a:t>
            </a:r>
            <a:r>
              <a:rPr lang="en-US" sz="2800" dirty="0"/>
              <a:t> </a:t>
            </a:r>
            <a:r>
              <a:rPr lang="en-US" sz="2800" dirty="0" err="1"/>
              <a:t>pháp</a:t>
            </a:r>
            <a:r>
              <a:rPr lang="en-US" sz="2800" dirty="0"/>
              <a:t> </a:t>
            </a:r>
            <a:r>
              <a:rPr lang="en-US" sz="2800" dirty="0" err="1"/>
              <a:t>quản</a:t>
            </a:r>
            <a:r>
              <a:rPr lang="en-US" sz="2800" dirty="0"/>
              <a:t> </a:t>
            </a:r>
            <a:r>
              <a:rPr lang="en-US" sz="2800" dirty="0" err="1"/>
              <a:t>lý</a:t>
            </a:r>
            <a:r>
              <a:rPr lang="en-US" sz="2800" dirty="0"/>
              <a:t>, </a:t>
            </a:r>
            <a:r>
              <a:rPr lang="en-US" sz="2800" dirty="0" err="1"/>
              <a:t>kỹ</a:t>
            </a:r>
            <a:r>
              <a:rPr lang="en-US" sz="2800" dirty="0"/>
              <a:t> </a:t>
            </a:r>
            <a:r>
              <a:rPr lang="en-US" sz="2800" dirty="0" err="1"/>
              <a:t>thuật</a:t>
            </a:r>
            <a:r>
              <a:rPr lang="en-US" sz="2800" dirty="0"/>
              <a:t> </a:t>
            </a:r>
            <a:r>
              <a:rPr lang="en-US" sz="2800" dirty="0" err="1"/>
              <a:t>nhằm</a:t>
            </a:r>
            <a:r>
              <a:rPr lang="en-US" sz="2800" dirty="0"/>
              <a:t> </a:t>
            </a:r>
            <a:r>
              <a:rPr lang="en-US" sz="2800" dirty="0" err="1"/>
              <a:t>loại</a:t>
            </a:r>
            <a:r>
              <a:rPr lang="en-US" sz="2800" dirty="0"/>
              <a:t> </a:t>
            </a:r>
            <a:r>
              <a:rPr lang="en-US" sz="2800" dirty="0" err="1"/>
              <a:t>trừ</a:t>
            </a:r>
            <a:r>
              <a:rPr lang="en-US" sz="2800" dirty="0"/>
              <a:t>, </a:t>
            </a:r>
            <a:r>
              <a:rPr lang="en-US" sz="2800" dirty="0" err="1"/>
              <a:t>giảm</a:t>
            </a:r>
            <a:r>
              <a:rPr lang="en-US" sz="2800" dirty="0"/>
              <a:t> </a:t>
            </a:r>
            <a:r>
              <a:rPr lang="en-US" sz="2800" dirty="0" err="1"/>
              <a:t>thiểu</a:t>
            </a:r>
            <a:r>
              <a:rPr lang="en-US" sz="2800" dirty="0"/>
              <a:t> </a:t>
            </a:r>
            <a:r>
              <a:rPr lang="en-US" sz="2800" dirty="0" err="1"/>
              <a:t>nguy</a:t>
            </a:r>
            <a:r>
              <a:rPr lang="en-US" sz="2800" dirty="0"/>
              <a:t> </a:t>
            </a:r>
            <a:r>
              <a:rPr lang="en-US" sz="2800" dirty="0" err="1"/>
              <a:t>cơ</a:t>
            </a:r>
            <a:r>
              <a:rPr lang="en-US" sz="2800" dirty="0"/>
              <a:t> </a:t>
            </a:r>
            <a:r>
              <a:rPr lang="en-US" sz="2800" dirty="0" err="1"/>
              <a:t>xảy</a:t>
            </a:r>
            <a:r>
              <a:rPr lang="en-US" sz="2800" dirty="0"/>
              <a:t> </a:t>
            </a:r>
            <a:r>
              <a:rPr lang="en-US" sz="2800" dirty="0" err="1"/>
              <a:t>ra</a:t>
            </a:r>
            <a:r>
              <a:rPr lang="en-US" sz="2800" dirty="0"/>
              <a:t> </a:t>
            </a:r>
            <a:r>
              <a:rPr lang="en-US" sz="2800" dirty="0" err="1"/>
              <a:t>sự</a:t>
            </a:r>
            <a:r>
              <a:rPr lang="en-US" sz="2800" dirty="0"/>
              <a:t> </a:t>
            </a:r>
            <a:r>
              <a:rPr lang="en-US" sz="2800" dirty="0" err="1"/>
              <a:t>cố</a:t>
            </a:r>
            <a:r>
              <a:rPr lang="en-US" sz="2800" dirty="0"/>
              <a:t> </a:t>
            </a:r>
            <a:r>
              <a:rPr lang="en-US" sz="2800" dirty="0" err="1"/>
              <a:t>môi</a:t>
            </a:r>
            <a:r>
              <a:rPr lang="en-US" sz="2800" dirty="0"/>
              <a:t> </a:t>
            </a:r>
            <a:r>
              <a:rPr lang="en-US" sz="2800" dirty="0" err="1"/>
              <a:t>trường</a:t>
            </a:r>
            <a:r>
              <a:rPr lang="en-US" sz="2800" dirty="0"/>
              <a:t>.</a:t>
            </a:r>
            <a:endParaRPr lang="en-US" sz="2800" b="1" dirty="0"/>
          </a:p>
        </p:txBody>
      </p:sp>
    </p:spTree>
    <p:extLst>
      <p:ext uri="{BB962C8B-B14F-4D97-AF65-F5344CB8AC3E}">
        <p14:creationId xmlns:p14="http://schemas.microsoft.com/office/powerpoint/2010/main" val="3028478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Phân</a:t>
            </a:r>
            <a:r>
              <a:rPr lang="en-US" b="1" dirty="0"/>
              <a:t> </a:t>
            </a:r>
            <a:r>
              <a:rPr lang="en-US" b="1" dirty="0" err="1"/>
              <a:t>cấp</a:t>
            </a:r>
            <a:r>
              <a:rPr lang="en-US" b="1" dirty="0"/>
              <a:t> </a:t>
            </a:r>
            <a:r>
              <a:rPr lang="en-US" b="1" dirty="0" err="1"/>
              <a:t>sự</a:t>
            </a:r>
            <a:r>
              <a:rPr lang="en-US" b="1" dirty="0"/>
              <a:t> </a:t>
            </a:r>
            <a:r>
              <a:rPr lang="en-US" b="1" dirty="0" err="1"/>
              <a:t>cố</a:t>
            </a:r>
            <a:r>
              <a:rPr lang="en-US" b="1" dirty="0"/>
              <a:t> </a:t>
            </a:r>
            <a:r>
              <a:rPr lang="en-US" b="1" dirty="0" err="1"/>
              <a:t>môi</a:t>
            </a:r>
            <a:r>
              <a:rPr lang="en-US" b="1" dirty="0"/>
              <a:t> </a:t>
            </a:r>
            <a:r>
              <a:rPr lang="en-US" b="1" dirty="0" err="1"/>
              <a:t>trường</a:t>
            </a:r>
            <a:r>
              <a:rPr lang="en-US" b="1" dirty="0"/>
              <a:t> </a:t>
            </a:r>
            <a:r>
              <a:rPr lang="en-US" b="1" dirty="0" err="1"/>
              <a:t>và</a:t>
            </a:r>
            <a:r>
              <a:rPr lang="en-US" b="1" dirty="0"/>
              <a:t> </a:t>
            </a:r>
            <a:r>
              <a:rPr lang="en-US" b="1" dirty="0" err="1"/>
              <a:t>các</a:t>
            </a:r>
            <a:r>
              <a:rPr lang="en-US" b="1" dirty="0"/>
              <a:t> </a:t>
            </a:r>
            <a:r>
              <a:rPr lang="en-US" b="1" dirty="0" err="1"/>
              <a:t>giai</a:t>
            </a:r>
            <a:r>
              <a:rPr lang="en-US" b="1" dirty="0"/>
              <a:t> </a:t>
            </a:r>
            <a:r>
              <a:rPr lang="en-US" b="1" dirty="0" err="1"/>
              <a:t>đoạn</a:t>
            </a:r>
            <a:r>
              <a:rPr lang="en-US" b="1" dirty="0"/>
              <a:t> </a:t>
            </a:r>
            <a:r>
              <a:rPr lang="en-US" b="1" dirty="0" err="1"/>
              <a:t>ứng</a:t>
            </a:r>
            <a:r>
              <a:rPr lang="en-US" b="1" dirty="0"/>
              <a:t> </a:t>
            </a:r>
            <a:r>
              <a:rPr lang="en-US" b="1" dirty="0" err="1"/>
              <a:t>phó</a:t>
            </a:r>
            <a:r>
              <a:rPr lang="en-US" b="1" dirty="0"/>
              <a:t> </a:t>
            </a:r>
            <a:r>
              <a:rPr lang="en-US" b="1" dirty="0" err="1"/>
              <a:t>sự</a:t>
            </a:r>
            <a:r>
              <a:rPr lang="en-US" b="1" dirty="0"/>
              <a:t> </a:t>
            </a:r>
            <a:r>
              <a:rPr lang="en-US" b="1" dirty="0" err="1"/>
              <a:t>cố</a:t>
            </a:r>
            <a:r>
              <a:rPr lang="en-US" b="1" dirty="0"/>
              <a:t> </a:t>
            </a:r>
            <a:r>
              <a:rPr lang="en-US" b="1" dirty="0" err="1"/>
              <a:t>môi</a:t>
            </a:r>
            <a:r>
              <a:rPr lang="en-US" b="1" dirty="0"/>
              <a:t> </a:t>
            </a:r>
            <a:r>
              <a:rPr lang="en-US" b="1" dirty="0" err="1"/>
              <a:t>trường</a:t>
            </a:r>
            <a:r>
              <a:rPr lang="en-US" b="1" dirty="0"/>
              <a:t> (</a:t>
            </a:r>
            <a:r>
              <a:rPr lang="en-US" b="1" dirty="0" err="1"/>
              <a:t>Điều</a:t>
            </a:r>
            <a:r>
              <a:rPr lang="en-US" b="1" dirty="0"/>
              <a:t> 123)</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sz="3200" dirty="0" err="1" smtClean="0">
                <a:solidFill>
                  <a:srgbClr val="FF0000"/>
                </a:solidFill>
                <a:latin typeface="Times New Roman" panose="02020603050405020304" pitchFamily="18" charset="0"/>
                <a:cs typeface="Times New Roman" panose="02020603050405020304" pitchFamily="18" charset="0"/>
              </a:rPr>
              <a:t>Sự</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cấp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Huyện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Cấp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tỉnh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Quốc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gia</a:t>
            </a:r>
            <a:endParaRPr lang="en-US" sz="3200" b="1" dirty="0" smtClean="0">
              <a:solidFill>
                <a:srgbClr val="FF0000"/>
              </a:solidFill>
              <a:latin typeface="Times New Roman" panose="02020603050405020304" pitchFamily="18" charset="0"/>
              <a:cs typeface="Times New Roman" panose="02020603050405020304" pitchFamily="18" charset="0"/>
            </a:endParaRPr>
          </a:p>
          <a:p>
            <a:r>
              <a:rPr lang="en-US" sz="3200" dirty="0" smtClean="0">
                <a:solidFill>
                  <a:srgbClr val="FF0000"/>
                </a:solidFill>
                <a:latin typeface="Times New Roman" panose="02020603050405020304" pitchFamily="18" charset="0"/>
                <a:cs typeface="Times New Roman" panose="02020603050405020304" pitchFamily="18" charset="0"/>
              </a:rPr>
              <a:t>UPSCMT </a:t>
            </a:r>
            <a:r>
              <a:rPr lang="en-US" sz="3200" dirty="0" err="1">
                <a:solidFill>
                  <a:srgbClr val="FF0000"/>
                </a:solidFill>
                <a:latin typeface="Times New Roman" panose="02020603050405020304" pitchFamily="18" charset="0"/>
                <a:cs typeface="Times New Roman" panose="02020603050405020304" pitchFamily="18" charset="0"/>
              </a:rPr>
              <a:t>gồm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Chuẩn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bị</a:t>
            </a:r>
            <a:r>
              <a:rPr lang="en-US" sz="3200" dirty="0">
                <a:solidFill>
                  <a:srgbClr val="FF0000"/>
                </a:solidFill>
                <a:latin typeface="Times New Roman" panose="02020603050405020304" pitchFamily="18" charset="0"/>
                <a:cs typeface="Times New Roman" panose="02020603050405020304" pitchFamily="18" charset="0"/>
              </a:rPr>
              <a:t> UPSCMT  </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chức</a:t>
            </a:r>
            <a:r>
              <a:rPr lang="en-US" sz="3200" dirty="0">
                <a:solidFill>
                  <a:srgbClr val="FF0000"/>
                </a:solidFill>
                <a:latin typeface="Times New Roman" panose="02020603050405020304" pitchFamily="18" charset="0"/>
                <a:cs typeface="Times New Roman" panose="02020603050405020304" pitchFamily="18" charset="0"/>
              </a:rPr>
              <a:t> UPSCMT  </a:t>
            </a:r>
            <a:r>
              <a:rPr 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Phục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hồi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smtClean="0">
                <a:solidFill>
                  <a:srgbClr val="FF0000"/>
                </a:solidFill>
                <a:latin typeface="Times New Roman" panose="02020603050405020304" pitchFamily="18" charset="0"/>
                <a:cs typeface="Times New Roman" panose="02020603050405020304" pitchFamily="18" charset="0"/>
              </a:rPr>
              <a:t>.</a:t>
            </a:r>
          </a:p>
          <a:p>
            <a:pPr marL="0" indent="0">
              <a:buNone/>
            </a:pP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t>Tổ</a:t>
            </a:r>
            <a:r>
              <a:rPr lang="en-US" sz="3200" b="1" dirty="0"/>
              <a:t> </a:t>
            </a:r>
            <a:r>
              <a:rPr lang="en-US" sz="3200" b="1" dirty="0" err="1"/>
              <a:t>chức</a:t>
            </a:r>
            <a:r>
              <a:rPr lang="en-US" sz="3200" b="1" dirty="0"/>
              <a:t> UPSCMT (</a:t>
            </a:r>
            <a:r>
              <a:rPr lang="en-US" sz="3200" b="1" dirty="0" err="1"/>
              <a:t>Điều</a:t>
            </a:r>
            <a:r>
              <a:rPr lang="en-US" sz="3200" b="1" dirty="0"/>
              <a:t> 125)</a:t>
            </a:r>
          </a:p>
          <a:p>
            <a:endParaRPr lang="en-US" dirty="0"/>
          </a:p>
        </p:txBody>
      </p:sp>
    </p:spTree>
    <p:extLst>
      <p:ext uri="{BB962C8B-B14F-4D97-AF65-F5344CB8AC3E}">
        <p14:creationId xmlns:p14="http://schemas.microsoft.com/office/powerpoint/2010/main" val="724678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Những</a:t>
            </a:r>
            <a:r>
              <a:rPr lang="en-US" dirty="0"/>
              <a:t> </a:t>
            </a:r>
            <a:r>
              <a:rPr lang="en-US" dirty="0" err="1"/>
              <a:t>điểm</a:t>
            </a:r>
            <a:r>
              <a:rPr lang="en-US" dirty="0"/>
              <a:t> </a:t>
            </a:r>
            <a:r>
              <a:rPr lang="en-US" dirty="0" err="1"/>
              <a:t>khác</a:t>
            </a:r>
            <a:r>
              <a:rPr lang="en-US" dirty="0"/>
              <a:t> </a:t>
            </a:r>
            <a:r>
              <a:rPr lang="en-US" dirty="0" err="1"/>
              <a:t>của</a:t>
            </a:r>
            <a:r>
              <a:rPr lang="en-US" dirty="0"/>
              <a:t> </a:t>
            </a:r>
            <a:r>
              <a:rPr lang="en-US" dirty="0" err="1"/>
              <a:t>Luật</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 </a:t>
            </a:r>
            <a:r>
              <a:rPr lang="en-US" dirty="0" err="1"/>
              <a:t>năm</a:t>
            </a:r>
            <a:r>
              <a:rPr lang="en-US" dirty="0"/>
              <a:t> 2020 so </a:t>
            </a:r>
            <a:r>
              <a:rPr lang="en-US" dirty="0" err="1"/>
              <a:t>với</a:t>
            </a:r>
            <a:r>
              <a:rPr lang="en-US" dirty="0"/>
              <a:t> </a:t>
            </a:r>
            <a:r>
              <a:rPr lang="en-US" dirty="0" err="1"/>
              <a:t>Luật</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 </a:t>
            </a:r>
            <a:r>
              <a:rPr lang="en-US" dirty="0" err="1"/>
              <a:t>năm</a:t>
            </a:r>
            <a:r>
              <a:rPr lang="en-US" dirty="0"/>
              <a:t> 2014</a:t>
            </a:r>
            <a:br>
              <a:rPr lang="en-US" dirty="0"/>
            </a:br>
            <a:endParaRPr lang="en-US" dirty="0"/>
          </a:p>
        </p:txBody>
      </p:sp>
      <p:sp>
        <p:nvSpPr>
          <p:cNvPr id="3" name="Content Placeholder 2"/>
          <p:cNvSpPr>
            <a:spLocks noGrp="1"/>
          </p:cNvSpPr>
          <p:nvPr>
            <p:ph idx="1"/>
          </p:nvPr>
        </p:nvSpPr>
        <p:spPr/>
        <p:txBody>
          <a:bodyPr/>
          <a:lstStyle/>
          <a:p>
            <a:endParaRPr lang="en-US" b="1" dirty="0"/>
          </a:p>
          <a:p>
            <a:pPr marL="0" indent="0">
              <a:buNone/>
            </a:pPr>
            <a:endParaRPr lang="en-US" dirty="0"/>
          </a:p>
        </p:txBody>
      </p:sp>
      <p:graphicFrame>
        <p:nvGraphicFramePr>
          <p:cNvPr id="4" name="Table 3"/>
          <p:cNvGraphicFramePr>
            <a:graphicFrameLocks noGrp="1"/>
          </p:cNvGraphicFramePr>
          <p:nvPr>
            <p:extLst/>
          </p:nvPr>
        </p:nvGraphicFramePr>
        <p:xfrm>
          <a:off x="1262740" y="2473235"/>
          <a:ext cx="7437122" cy="3385146"/>
        </p:xfrm>
        <a:graphic>
          <a:graphicData uri="http://schemas.openxmlformats.org/drawingml/2006/table">
            <a:tbl>
              <a:tblPr firstRow="1" firstCol="1" bandRow="1">
                <a:tableStyleId>{5C22544A-7EE6-4342-B048-85BDC9FD1C3A}</a:tableStyleId>
              </a:tblPr>
              <a:tblGrid>
                <a:gridCol w="3718561">
                  <a:extLst>
                    <a:ext uri="{9D8B030D-6E8A-4147-A177-3AD203B41FA5}">
                      <a16:colId xmlns:a16="http://schemas.microsoft.com/office/drawing/2014/main" val="1817615112"/>
                    </a:ext>
                  </a:extLst>
                </a:gridCol>
                <a:gridCol w="3718561">
                  <a:extLst>
                    <a:ext uri="{9D8B030D-6E8A-4147-A177-3AD203B41FA5}">
                      <a16:colId xmlns:a16="http://schemas.microsoft.com/office/drawing/2014/main" val="2120812157"/>
                    </a:ext>
                  </a:extLst>
                </a:gridCol>
              </a:tblGrid>
              <a:tr h="459066">
                <a:tc>
                  <a:txBody>
                    <a:bodyPr/>
                    <a:lstStyle/>
                    <a:p>
                      <a:pPr algn="ctr">
                        <a:spcAft>
                          <a:spcPts val="600"/>
                        </a:spcAft>
                      </a:pPr>
                      <a:r>
                        <a:rPr lang="en-US" sz="2400" dirty="0" err="1">
                          <a:solidFill>
                            <a:srgbClr val="FF0000"/>
                          </a:solidFill>
                          <a:effectLst/>
                        </a:rPr>
                        <a:t>Luật</a:t>
                      </a:r>
                      <a:r>
                        <a:rPr lang="en-US" sz="2400" dirty="0">
                          <a:solidFill>
                            <a:srgbClr val="FF0000"/>
                          </a:solidFill>
                          <a:effectLst/>
                        </a:rPr>
                        <a:t> BVMT </a:t>
                      </a:r>
                      <a:r>
                        <a:rPr lang="en-US" sz="2400" dirty="0" err="1">
                          <a:solidFill>
                            <a:srgbClr val="FF0000"/>
                          </a:solidFill>
                          <a:effectLst/>
                        </a:rPr>
                        <a:t>năm</a:t>
                      </a:r>
                      <a:r>
                        <a:rPr lang="en-US" sz="2400" dirty="0">
                          <a:solidFill>
                            <a:srgbClr val="FF0000"/>
                          </a:solidFill>
                          <a:effectLst/>
                        </a:rPr>
                        <a:t> 2020</a:t>
                      </a:r>
                      <a:endParaRPr lang="en-US" sz="2400" b="1" dirty="0">
                        <a:solidFill>
                          <a:srgbClr val="FF0000"/>
                        </a:solidFill>
                        <a:effectLst/>
                        <a:latin typeface="VnArial"/>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en-US" sz="2400" dirty="0" err="1">
                          <a:solidFill>
                            <a:srgbClr val="FF0000"/>
                          </a:solidFill>
                          <a:effectLst/>
                        </a:rPr>
                        <a:t>Luật</a:t>
                      </a:r>
                      <a:r>
                        <a:rPr lang="en-US" sz="2400" dirty="0">
                          <a:solidFill>
                            <a:srgbClr val="FF0000"/>
                          </a:solidFill>
                          <a:effectLst/>
                        </a:rPr>
                        <a:t> BVMT </a:t>
                      </a:r>
                      <a:r>
                        <a:rPr lang="en-US" sz="2400" dirty="0" err="1">
                          <a:solidFill>
                            <a:srgbClr val="FF0000"/>
                          </a:solidFill>
                          <a:effectLst/>
                        </a:rPr>
                        <a:t>năm</a:t>
                      </a:r>
                      <a:r>
                        <a:rPr lang="en-US" sz="2400" dirty="0">
                          <a:solidFill>
                            <a:srgbClr val="FF0000"/>
                          </a:solidFill>
                          <a:effectLst/>
                        </a:rPr>
                        <a:t> 2014</a:t>
                      </a:r>
                      <a:endParaRPr lang="en-US" sz="2400" b="1" dirty="0">
                        <a:solidFill>
                          <a:srgbClr val="FF0000"/>
                        </a:solidFill>
                        <a:effectLst/>
                        <a:latin typeface="VnArial"/>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5399760"/>
                  </a:ext>
                </a:extLst>
              </a:tr>
              <a:tr h="1377198">
                <a:tc>
                  <a:txBody>
                    <a:bodyPr/>
                    <a:lstStyle/>
                    <a:p>
                      <a:pPr algn="just">
                        <a:spcAft>
                          <a:spcPts val="600"/>
                        </a:spcAft>
                      </a:pPr>
                      <a:r>
                        <a:rPr lang="en-US" sz="2400" dirty="0" err="1">
                          <a:solidFill>
                            <a:srgbClr val="7030A0"/>
                          </a:solidFill>
                          <a:effectLst/>
                        </a:rPr>
                        <a:t>Phân</a:t>
                      </a:r>
                      <a:r>
                        <a:rPr lang="en-US" sz="2400" dirty="0">
                          <a:solidFill>
                            <a:srgbClr val="7030A0"/>
                          </a:solidFill>
                          <a:effectLst/>
                        </a:rPr>
                        <a:t> </a:t>
                      </a:r>
                      <a:r>
                        <a:rPr lang="en-US" sz="2400" dirty="0" err="1">
                          <a:solidFill>
                            <a:srgbClr val="7030A0"/>
                          </a:solidFill>
                          <a:effectLst/>
                        </a:rPr>
                        <a:t>cấp</a:t>
                      </a:r>
                      <a:r>
                        <a:rPr lang="en-US" sz="2400" dirty="0">
                          <a:solidFill>
                            <a:srgbClr val="7030A0"/>
                          </a:solidFill>
                          <a:effectLst/>
                        </a:rPr>
                        <a:t> </a:t>
                      </a:r>
                      <a:r>
                        <a:rPr lang="en-US" sz="2400" dirty="0" err="1">
                          <a:solidFill>
                            <a:srgbClr val="7030A0"/>
                          </a:solidFill>
                          <a:effectLst/>
                        </a:rPr>
                        <a:t>sự</a:t>
                      </a:r>
                      <a:r>
                        <a:rPr lang="en-US" sz="2400" dirty="0">
                          <a:solidFill>
                            <a:srgbClr val="7030A0"/>
                          </a:solidFill>
                          <a:effectLst/>
                        </a:rPr>
                        <a:t> </a:t>
                      </a:r>
                      <a:r>
                        <a:rPr lang="en-US" sz="2400" dirty="0" err="1">
                          <a:solidFill>
                            <a:srgbClr val="7030A0"/>
                          </a:solidFill>
                          <a:effectLst/>
                        </a:rPr>
                        <a:t>cố</a:t>
                      </a:r>
                      <a:r>
                        <a:rPr lang="en-US" sz="2400" dirty="0">
                          <a:solidFill>
                            <a:srgbClr val="7030A0"/>
                          </a:solidFill>
                          <a:effectLst/>
                        </a:rPr>
                        <a:t> </a:t>
                      </a:r>
                      <a:r>
                        <a:rPr lang="en-US" sz="2400" dirty="0" err="1">
                          <a:solidFill>
                            <a:srgbClr val="7030A0"/>
                          </a:solidFill>
                          <a:effectLst/>
                        </a:rPr>
                        <a:t>môi</a:t>
                      </a:r>
                      <a:r>
                        <a:rPr lang="en-US" sz="2400" dirty="0">
                          <a:solidFill>
                            <a:srgbClr val="7030A0"/>
                          </a:solidFill>
                          <a:effectLst/>
                        </a:rPr>
                        <a:t> </a:t>
                      </a:r>
                      <a:r>
                        <a:rPr lang="en-US" sz="2400" dirty="0" err="1">
                          <a:solidFill>
                            <a:srgbClr val="7030A0"/>
                          </a:solidFill>
                          <a:effectLst/>
                        </a:rPr>
                        <a:t>trường</a:t>
                      </a:r>
                      <a:r>
                        <a:rPr lang="en-US" sz="2400" dirty="0">
                          <a:solidFill>
                            <a:srgbClr val="7030A0"/>
                          </a:solidFill>
                          <a:effectLst/>
                        </a:rPr>
                        <a:t> </a:t>
                      </a:r>
                      <a:r>
                        <a:rPr lang="en-US" sz="2400" dirty="0" err="1">
                          <a:solidFill>
                            <a:srgbClr val="7030A0"/>
                          </a:solidFill>
                          <a:effectLst/>
                        </a:rPr>
                        <a:t>và</a:t>
                      </a:r>
                      <a:r>
                        <a:rPr lang="en-US" sz="2400" dirty="0">
                          <a:solidFill>
                            <a:srgbClr val="7030A0"/>
                          </a:solidFill>
                          <a:effectLst/>
                        </a:rPr>
                        <a:t> </a:t>
                      </a:r>
                      <a:r>
                        <a:rPr lang="en-US" sz="2400" dirty="0" err="1">
                          <a:solidFill>
                            <a:srgbClr val="7030A0"/>
                          </a:solidFill>
                          <a:effectLst/>
                        </a:rPr>
                        <a:t>các</a:t>
                      </a:r>
                      <a:r>
                        <a:rPr lang="en-US" sz="2400" dirty="0">
                          <a:solidFill>
                            <a:srgbClr val="7030A0"/>
                          </a:solidFill>
                          <a:effectLst/>
                        </a:rPr>
                        <a:t> </a:t>
                      </a:r>
                      <a:r>
                        <a:rPr lang="en-US" sz="2400" dirty="0" err="1">
                          <a:solidFill>
                            <a:srgbClr val="7030A0"/>
                          </a:solidFill>
                          <a:effectLst/>
                        </a:rPr>
                        <a:t>giai</a:t>
                      </a:r>
                      <a:r>
                        <a:rPr lang="en-US" sz="2400" dirty="0">
                          <a:solidFill>
                            <a:srgbClr val="7030A0"/>
                          </a:solidFill>
                          <a:effectLst/>
                        </a:rPr>
                        <a:t> </a:t>
                      </a:r>
                      <a:r>
                        <a:rPr lang="en-US" sz="2400" dirty="0" err="1">
                          <a:solidFill>
                            <a:srgbClr val="7030A0"/>
                          </a:solidFill>
                          <a:effectLst/>
                        </a:rPr>
                        <a:t>đoạn</a:t>
                      </a:r>
                      <a:r>
                        <a:rPr lang="en-US" sz="2400" dirty="0">
                          <a:solidFill>
                            <a:srgbClr val="7030A0"/>
                          </a:solidFill>
                          <a:effectLst/>
                        </a:rPr>
                        <a:t> </a:t>
                      </a:r>
                      <a:r>
                        <a:rPr lang="en-US" sz="2400" dirty="0" err="1">
                          <a:solidFill>
                            <a:srgbClr val="7030A0"/>
                          </a:solidFill>
                          <a:effectLst/>
                        </a:rPr>
                        <a:t>chuẩn</a:t>
                      </a:r>
                      <a:r>
                        <a:rPr lang="en-US" sz="2400" dirty="0">
                          <a:solidFill>
                            <a:srgbClr val="7030A0"/>
                          </a:solidFill>
                          <a:effectLst/>
                        </a:rPr>
                        <a:t> </a:t>
                      </a:r>
                      <a:r>
                        <a:rPr lang="en-US" sz="2400" dirty="0" err="1">
                          <a:solidFill>
                            <a:srgbClr val="7030A0"/>
                          </a:solidFill>
                          <a:effectLst/>
                        </a:rPr>
                        <a:t>bị</a:t>
                      </a:r>
                      <a:r>
                        <a:rPr lang="en-US" sz="2400" dirty="0">
                          <a:solidFill>
                            <a:srgbClr val="7030A0"/>
                          </a:solidFill>
                          <a:effectLst/>
                        </a:rPr>
                        <a:t> </a:t>
                      </a:r>
                      <a:r>
                        <a:rPr lang="en-US" sz="2400" dirty="0" err="1">
                          <a:solidFill>
                            <a:srgbClr val="7030A0"/>
                          </a:solidFill>
                          <a:effectLst/>
                        </a:rPr>
                        <a:t>ứng</a:t>
                      </a:r>
                      <a:r>
                        <a:rPr lang="en-US" sz="2400" dirty="0">
                          <a:solidFill>
                            <a:srgbClr val="7030A0"/>
                          </a:solidFill>
                          <a:effectLst/>
                        </a:rPr>
                        <a:t> </a:t>
                      </a:r>
                      <a:r>
                        <a:rPr lang="en-US" sz="2400" dirty="0" err="1">
                          <a:solidFill>
                            <a:srgbClr val="7030A0"/>
                          </a:solidFill>
                          <a:effectLst/>
                        </a:rPr>
                        <a:t>phó</a:t>
                      </a:r>
                      <a:r>
                        <a:rPr lang="en-US" sz="2400" dirty="0">
                          <a:solidFill>
                            <a:srgbClr val="7030A0"/>
                          </a:solidFill>
                          <a:effectLst/>
                        </a:rPr>
                        <a:t> </a:t>
                      </a:r>
                      <a:r>
                        <a:rPr lang="en-US" sz="2400" dirty="0" err="1">
                          <a:solidFill>
                            <a:srgbClr val="7030A0"/>
                          </a:solidFill>
                          <a:effectLst/>
                        </a:rPr>
                        <a:t>sự</a:t>
                      </a:r>
                      <a:r>
                        <a:rPr lang="en-US" sz="2400" dirty="0">
                          <a:solidFill>
                            <a:srgbClr val="7030A0"/>
                          </a:solidFill>
                          <a:effectLst/>
                        </a:rPr>
                        <a:t> </a:t>
                      </a:r>
                      <a:r>
                        <a:rPr lang="en-US" sz="2400" dirty="0" err="1">
                          <a:solidFill>
                            <a:srgbClr val="7030A0"/>
                          </a:solidFill>
                          <a:effectLst/>
                        </a:rPr>
                        <a:t>cố</a:t>
                      </a:r>
                      <a:r>
                        <a:rPr lang="en-US" sz="2400" dirty="0">
                          <a:solidFill>
                            <a:srgbClr val="7030A0"/>
                          </a:solidFill>
                          <a:effectLst/>
                        </a:rPr>
                        <a:t> </a:t>
                      </a:r>
                      <a:r>
                        <a:rPr lang="en-US" sz="2400" dirty="0" err="1">
                          <a:solidFill>
                            <a:srgbClr val="7030A0"/>
                          </a:solidFill>
                          <a:effectLst/>
                        </a:rPr>
                        <a:t>môi</a:t>
                      </a:r>
                      <a:r>
                        <a:rPr lang="en-US" sz="2400" dirty="0">
                          <a:solidFill>
                            <a:srgbClr val="7030A0"/>
                          </a:solidFill>
                          <a:effectLst/>
                        </a:rPr>
                        <a:t> </a:t>
                      </a:r>
                      <a:r>
                        <a:rPr lang="en-US" sz="2400" dirty="0" err="1">
                          <a:solidFill>
                            <a:srgbClr val="7030A0"/>
                          </a:solidFill>
                          <a:effectLst/>
                        </a:rPr>
                        <a:t>trường</a:t>
                      </a:r>
                      <a:endParaRPr lang="en-US" sz="2400" b="1" dirty="0">
                        <a:solidFill>
                          <a:srgbClr val="7030A0"/>
                        </a:solidFill>
                        <a:effectLst/>
                        <a:latin typeface="VnArial"/>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400">
                          <a:effectLst/>
                        </a:rPr>
                        <a:t>Chưa phân cấp rõ sự cố môi trường </a:t>
                      </a:r>
                      <a:endParaRPr lang="en-US" sz="2400" b="1">
                        <a:solidFill>
                          <a:srgbClr val="000080"/>
                        </a:solidFill>
                        <a:effectLst/>
                        <a:latin typeface="VnArial"/>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9901415"/>
                  </a:ext>
                </a:extLst>
              </a:tr>
              <a:tr h="1377198">
                <a:tc>
                  <a:txBody>
                    <a:bodyPr/>
                    <a:lstStyle/>
                    <a:p>
                      <a:pPr algn="just">
                        <a:spcAft>
                          <a:spcPts val="600"/>
                        </a:spcAft>
                      </a:pPr>
                      <a:r>
                        <a:rPr lang="en-US" sz="2400" dirty="0" err="1">
                          <a:solidFill>
                            <a:srgbClr val="7030A0"/>
                          </a:solidFill>
                          <a:effectLst/>
                        </a:rPr>
                        <a:t>Quy</a:t>
                      </a:r>
                      <a:r>
                        <a:rPr lang="en-US" sz="2400" dirty="0">
                          <a:solidFill>
                            <a:srgbClr val="7030A0"/>
                          </a:solidFill>
                          <a:effectLst/>
                        </a:rPr>
                        <a:t> </a:t>
                      </a:r>
                      <a:r>
                        <a:rPr lang="en-US" sz="2400" dirty="0" err="1">
                          <a:solidFill>
                            <a:srgbClr val="7030A0"/>
                          </a:solidFill>
                          <a:effectLst/>
                        </a:rPr>
                        <a:t>định</a:t>
                      </a:r>
                      <a:r>
                        <a:rPr lang="en-US" sz="2400" dirty="0">
                          <a:solidFill>
                            <a:srgbClr val="7030A0"/>
                          </a:solidFill>
                          <a:effectLst/>
                        </a:rPr>
                        <a:t> </a:t>
                      </a:r>
                      <a:r>
                        <a:rPr lang="en-US" sz="2400" dirty="0" err="1">
                          <a:solidFill>
                            <a:srgbClr val="7030A0"/>
                          </a:solidFill>
                          <a:effectLst/>
                        </a:rPr>
                        <a:t>rõ</a:t>
                      </a:r>
                      <a:r>
                        <a:rPr lang="en-US" sz="2400" dirty="0">
                          <a:solidFill>
                            <a:srgbClr val="7030A0"/>
                          </a:solidFill>
                          <a:effectLst/>
                        </a:rPr>
                        <a:t> </a:t>
                      </a:r>
                      <a:r>
                        <a:rPr lang="en-US" sz="2400" dirty="0" err="1">
                          <a:solidFill>
                            <a:srgbClr val="7030A0"/>
                          </a:solidFill>
                          <a:effectLst/>
                        </a:rPr>
                        <a:t>Tổ</a:t>
                      </a:r>
                      <a:r>
                        <a:rPr lang="en-US" sz="2400" dirty="0">
                          <a:solidFill>
                            <a:srgbClr val="7030A0"/>
                          </a:solidFill>
                          <a:effectLst/>
                        </a:rPr>
                        <a:t> </a:t>
                      </a:r>
                      <a:r>
                        <a:rPr lang="en-US" sz="2400" dirty="0" err="1">
                          <a:solidFill>
                            <a:srgbClr val="7030A0"/>
                          </a:solidFill>
                          <a:effectLst/>
                        </a:rPr>
                        <a:t>chức</a:t>
                      </a:r>
                      <a:r>
                        <a:rPr lang="en-US" sz="2400" dirty="0">
                          <a:solidFill>
                            <a:srgbClr val="7030A0"/>
                          </a:solidFill>
                          <a:effectLst/>
                        </a:rPr>
                        <a:t> </a:t>
                      </a:r>
                      <a:r>
                        <a:rPr lang="en-US" sz="2400" dirty="0" err="1">
                          <a:solidFill>
                            <a:srgbClr val="7030A0"/>
                          </a:solidFill>
                          <a:effectLst/>
                        </a:rPr>
                        <a:t>ứng</a:t>
                      </a:r>
                      <a:r>
                        <a:rPr lang="en-US" sz="2400" dirty="0">
                          <a:solidFill>
                            <a:srgbClr val="7030A0"/>
                          </a:solidFill>
                          <a:effectLst/>
                        </a:rPr>
                        <a:t> </a:t>
                      </a:r>
                      <a:r>
                        <a:rPr lang="en-US" sz="2400" dirty="0" err="1">
                          <a:solidFill>
                            <a:srgbClr val="7030A0"/>
                          </a:solidFill>
                          <a:effectLst/>
                        </a:rPr>
                        <a:t>phó</a:t>
                      </a:r>
                      <a:r>
                        <a:rPr lang="en-US" sz="2400" dirty="0">
                          <a:solidFill>
                            <a:srgbClr val="7030A0"/>
                          </a:solidFill>
                          <a:effectLst/>
                        </a:rPr>
                        <a:t> </a:t>
                      </a:r>
                      <a:r>
                        <a:rPr lang="en-US" sz="2400" dirty="0" err="1">
                          <a:solidFill>
                            <a:srgbClr val="7030A0"/>
                          </a:solidFill>
                          <a:effectLst/>
                        </a:rPr>
                        <a:t>sự</a:t>
                      </a:r>
                      <a:r>
                        <a:rPr lang="en-US" sz="2400" dirty="0">
                          <a:solidFill>
                            <a:srgbClr val="7030A0"/>
                          </a:solidFill>
                          <a:effectLst/>
                        </a:rPr>
                        <a:t> </a:t>
                      </a:r>
                      <a:r>
                        <a:rPr lang="en-US" sz="2400" dirty="0" err="1">
                          <a:solidFill>
                            <a:srgbClr val="7030A0"/>
                          </a:solidFill>
                          <a:effectLst/>
                        </a:rPr>
                        <a:t>cố</a:t>
                      </a:r>
                      <a:r>
                        <a:rPr lang="en-US" sz="2400" dirty="0">
                          <a:solidFill>
                            <a:srgbClr val="7030A0"/>
                          </a:solidFill>
                          <a:effectLst/>
                        </a:rPr>
                        <a:t> </a:t>
                      </a:r>
                      <a:r>
                        <a:rPr lang="en-US" sz="2400" dirty="0" err="1">
                          <a:solidFill>
                            <a:srgbClr val="7030A0"/>
                          </a:solidFill>
                          <a:effectLst/>
                        </a:rPr>
                        <a:t>môi</a:t>
                      </a:r>
                      <a:r>
                        <a:rPr lang="en-US" sz="2400" dirty="0">
                          <a:solidFill>
                            <a:srgbClr val="7030A0"/>
                          </a:solidFill>
                          <a:effectLst/>
                        </a:rPr>
                        <a:t> </a:t>
                      </a:r>
                      <a:r>
                        <a:rPr lang="en-US" sz="2400" dirty="0" err="1">
                          <a:solidFill>
                            <a:srgbClr val="7030A0"/>
                          </a:solidFill>
                          <a:effectLst/>
                        </a:rPr>
                        <a:t>trường</a:t>
                      </a:r>
                      <a:r>
                        <a:rPr lang="en-US" sz="2400" dirty="0">
                          <a:solidFill>
                            <a:srgbClr val="7030A0"/>
                          </a:solidFill>
                          <a:effectLst/>
                        </a:rPr>
                        <a:t> </a:t>
                      </a:r>
                      <a:r>
                        <a:rPr lang="en-US" sz="2400" dirty="0" err="1">
                          <a:solidFill>
                            <a:srgbClr val="7030A0"/>
                          </a:solidFill>
                          <a:effectLst/>
                        </a:rPr>
                        <a:t>cấp</a:t>
                      </a:r>
                      <a:r>
                        <a:rPr lang="en-US" sz="2400" dirty="0">
                          <a:solidFill>
                            <a:srgbClr val="7030A0"/>
                          </a:solidFill>
                          <a:effectLst/>
                        </a:rPr>
                        <a:t> </a:t>
                      </a:r>
                      <a:r>
                        <a:rPr lang="en-US" sz="2400" dirty="0" err="1">
                          <a:solidFill>
                            <a:srgbClr val="7030A0"/>
                          </a:solidFill>
                          <a:effectLst/>
                        </a:rPr>
                        <a:t>cơ</a:t>
                      </a:r>
                      <a:r>
                        <a:rPr lang="en-US" sz="2400" dirty="0">
                          <a:solidFill>
                            <a:srgbClr val="7030A0"/>
                          </a:solidFill>
                          <a:effectLst/>
                        </a:rPr>
                        <a:t> </a:t>
                      </a:r>
                      <a:r>
                        <a:rPr lang="en-US" sz="2400" dirty="0" err="1">
                          <a:solidFill>
                            <a:srgbClr val="7030A0"/>
                          </a:solidFill>
                          <a:effectLst/>
                        </a:rPr>
                        <a:t>sở</a:t>
                      </a:r>
                      <a:r>
                        <a:rPr lang="en-US" sz="2400" dirty="0">
                          <a:solidFill>
                            <a:srgbClr val="7030A0"/>
                          </a:solidFill>
                          <a:effectLst/>
                        </a:rPr>
                        <a:t>, </a:t>
                      </a:r>
                      <a:r>
                        <a:rPr lang="en-US" sz="2400" dirty="0" err="1">
                          <a:solidFill>
                            <a:srgbClr val="7030A0"/>
                          </a:solidFill>
                          <a:effectLst/>
                        </a:rPr>
                        <a:t>cấp</a:t>
                      </a:r>
                      <a:r>
                        <a:rPr lang="en-US" sz="2400" dirty="0">
                          <a:solidFill>
                            <a:srgbClr val="7030A0"/>
                          </a:solidFill>
                          <a:effectLst/>
                        </a:rPr>
                        <a:t> </a:t>
                      </a:r>
                      <a:r>
                        <a:rPr lang="en-US" sz="2400" dirty="0" err="1">
                          <a:solidFill>
                            <a:srgbClr val="7030A0"/>
                          </a:solidFill>
                          <a:effectLst/>
                        </a:rPr>
                        <a:t>huyện</a:t>
                      </a:r>
                      <a:r>
                        <a:rPr lang="en-US" sz="2400" dirty="0">
                          <a:solidFill>
                            <a:srgbClr val="7030A0"/>
                          </a:solidFill>
                          <a:effectLst/>
                        </a:rPr>
                        <a:t>, </a:t>
                      </a:r>
                      <a:r>
                        <a:rPr lang="en-US" sz="2400" dirty="0" err="1">
                          <a:solidFill>
                            <a:srgbClr val="7030A0"/>
                          </a:solidFill>
                          <a:effectLst/>
                        </a:rPr>
                        <a:t>cấp</a:t>
                      </a:r>
                      <a:r>
                        <a:rPr lang="en-US" sz="2400" dirty="0">
                          <a:solidFill>
                            <a:srgbClr val="7030A0"/>
                          </a:solidFill>
                          <a:effectLst/>
                        </a:rPr>
                        <a:t> </a:t>
                      </a:r>
                      <a:r>
                        <a:rPr lang="en-US" sz="2400" dirty="0" err="1">
                          <a:solidFill>
                            <a:srgbClr val="7030A0"/>
                          </a:solidFill>
                          <a:effectLst/>
                        </a:rPr>
                        <a:t>tỉnh</a:t>
                      </a:r>
                      <a:endParaRPr lang="en-US" sz="2400" b="1" dirty="0">
                        <a:solidFill>
                          <a:srgbClr val="7030A0"/>
                        </a:solidFill>
                        <a:effectLst/>
                        <a:latin typeface="VnArial"/>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400" dirty="0" err="1">
                          <a:effectLst/>
                        </a:rPr>
                        <a:t>Chưa</a:t>
                      </a:r>
                      <a:r>
                        <a:rPr lang="en-US" sz="2400" dirty="0">
                          <a:effectLst/>
                        </a:rPr>
                        <a:t> </a:t>
                      </a:r>
                      <a:r>
                        <a:rPr lang="en-US" sz="2400" dirty="0" err="1">
                          <a:effectLst/>
                        </a:rPr>
                        <a:t>quy</a:t>
                      </a:r>
                      <a:r>
                        <a:rPr lang="en-US" sz="2400" dirty="0">
                          <a:effectLst/>
                        </a:rPr>
                        <a:t> </a:t>
                      </a:r>
                      <a:r>
                        <a:rPr lang="en-US" sz="2400" dirty="0" err="1">
                          <a:effectLst/>
                        </a:rPr>
                        <a:t>định</a:t>
                      </a:r>
                      <a:r>
                        <a:rPr lang="en-US" sz="2400" dirty="0">
                          <a:effectLst/>
                        </a:rPr>
                        <a:t> </a:t>
                      </a:r>
                      <a:r>
                        <a:rPr lang="en-US" sz="2400" dirty="0" err="1">
                          <a:effectLst/>
                        </a:rPr>
                        <a:t>rõ</a:t>
                      </a:r>
                      <a:r>
                        <a:rPr lang="en-US" sz="2400" dirty="0">
                          <a:effectLst/>
                        </a:rPr>
                        <a:t> </a:t>
                      </a:r>
                      <a:r>
                        <a:rPr lang="en-US" sz="2400" dirty="0" err="1">
                          <a:effectLst/>
                        </a:rPr>
                        <a:t>tổ</a:t>
                      </a:r>
                      <a:r>
                        <a:rPr lang="en-US" sz="2400" dirty="0">
                          <a:effectLst/>
                        </a:rPr>
                        <a:t> </a:t>
                      </a:r>
                      <a:r>
                        <a:rPr lang="en-US" sz="2400" dirty="0" err="1">
                          <a:effectLst/>
                        </a:rPr>
                        <a:t>chức</a:t>
                      </a:r>
                      <a:r>
                        <a:rPr lang="en-US" sz="2400" dirty="0">
                          <a:effectLst/>
                        </a:rPr>
                        <a:t> </a:t>
                      </a:r>
                      <a:r>
                        <a:rPr lang="en-US" sz="2400" dirty="0" err="1">
                          <a:effectLst/>
                        </a:rPr>
                        <a:t>ứng</a:t>
                      </a:r>
                      <a:r>
                        <a:rPr lang="en-US" sz="2400" dirty="0">
                          <a:effectLst/>
                        </a:rPr>
                        <a:t> </a:t>
                      </a:r>
                      <a:r>
                        <a:rPr lang="en-US" sz="2400" dirty="0" err="1">
                          <a:effectLst/>
                        </a:rPr>
                        <a:t>phó</a:t>
                      </a:r>
                      <a:r>
                        <a:rPr lang="en-US" sz="2400" dirty="0">
                          <a:effectLst/>
                        </a:rPr>
                        <a:t> </a:t>
                      </a:r>
                      <a:r>
                        <a:rPr lang="en-US" sz="2400" dirty="0" err="1">
                          <a:effectLst/>
                        </a:rPr>
                        <a:t>sự</a:t>
                      </a:r>
                      <a:r>
                        <a:rPr lang="en-US" sz="2400" dirty="0">
                          <a:effectLst/>
                        </a:rPr>
                        <a:t> </a:t>
                      </a:r>
                      <a:r>
                        <a:rPr lang="en-US" sz="2400" dirty="0" err="1">
                          <a:effectLst/>
                        </a:rPr>
                        <a:t>cố</a:t>
                      </a:r>
                      <a:r>
                        <a:rPr lang="en-US" sz="2400" dirty="0">
                          <a:effectLst/>
                        </a:rPr>
                        <a:t> </a:t>
                      </a:r>
                      <a:r>
                        <a:rPr lang="en-US" sz="2400" dirty="0" err="1">
                          <a:effectLst/>
                        </a:rPr>
                        <a:t>môi</a:t>
                      </a:r>
                      <a:r>
                        <a:rPr lang="en-US" sz="2400" dirty="0">
                          <a:effectLst/>
                        </a:rPr>
                        <a:t> </a:t>
                      </a:r>
                      <a:r>
                        <a:rPr lang="en-US" sz="2400" dirty="0" err="1">
                          <a:effectLst/>
                        </a:rPr>
                        <a:t>trường</a:t>
                      </a:r>
                      <a:r>
                        <a:rPr lang="en-US" sz="2400" dirty="0">
                          <a:effectLst/>
                        </a:rPr>
                        <a:t> </a:t>
                      </a:r>
                      <a:r>
                        <a:rPr lang="en-US" sz="2400" dirty="0" err="1">
                          <a:effectLst/>
                        </a:rPr>
                        <a:t>từng</a:t>
                      </a:r>
                      <a:r>
                        <a:rPr lang="en-US" sz="2400" dirty="0">
                          <a:effectLst/>
                        </a:rPr>
                        <a:t> </a:t>
                      </a:r>
                      <a:r>
                        <a:rPr lang="en-US" sz="2400" dirty="0" err="1">
                          <a:effectLst/>
                        </a:rPr>
                        <a:t>cấp</a:t>
                      </a:r>
                      <a:endParaRPr lang="en-US" sz="2400" b="1" dirty="0">
                        <a:solidFill>
                          <a:srgbClr val="000080"/>
                        </a:solidFill>
                        <a:effectLst/>
                        <a:latin typeface="VnArial"/>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3948124"/>
                  </a:ext>
                </a:extLst>
              </a:tr>
            </a:tbl>
          </a:graphicData>
        </a:graphic>
      </p:graphicFrame>
    </p:spTree>
    <p:extLst>
      <p:ext uri="{BB962C8B-B14F-4D97-AF65-F5344CB8AC3E}">
        <p14:creationId xmlns:p14="http://schemas.microsoft.com/office/powerpoint/2010/main" val="2514116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9343" y="0"/>
            <a:ext cx="10700657" cy="690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408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3"/>
          <p:cNvSpPr>
            <a:spLocks noChangeArrowheads="1" noChangeShapeType="1" noTextEdit="1"/>
          </p:cNvSpPr>
          <p:nvPr/>
        </p:nvSpPr>
        <p:spPr bwMode="auto">
          <a:xfrm>
            <a:off x="2402840" y="1447800"/>
            <a:ext cx="7579360" cy="2133600"/>
          </a:xfrm>
          <a:prstGeom prst="rect">
            <a:avLst/>
          </a:prstGeom>
        </p:spPr>
        <p:txBody>
          <a:bodyPr wrap="none" fromWordArt="1">
            <a:prstTxWarp prst="textPlain">
              <a:avLst>
                <a:gd name="adj" fmla="val 50000"/>
              </a:avLst>
            </a:prstTxWarp>
          </a:bodyPr>
          <a:lstStyle/>
          <a:p>
            <a:pPr algn="ctr"/>
            <a:r>
              <a:rPr lang="en-US" sz="1100" b="1" kern="10" dirty="0">
                <a:ln w="9525">
                  <a:solidFill>
                    <a:srgbClr val="006600"/>
                  </a:solidFill>
                  <a:round/>
                  <a:headEnd/>
                  <a:tailEnd/>
                </a:ln>
                <a:solidFill>
                  <a:srgbClr val="00B050"/>
                </a:solidFill>
                <a:latin typeface="Times New Roman"/>
                <a:cs typeface="Times New Roman"/>
              </a:rPr>
              <a:t>QUẢN LÝ CHẤT THẢI RẮN</a:t>
            </a:r>
          </a:p>
          <a:p>
            <a:pPr algn="ctr"/>
            <a:r>
              <a:rPr lang="en-US" sz="1100" b="1" kern="10" dirty="0">
                <a:ln w="9525">
                  <a:solidFill>
                    <a:srgbClr val="006600"/>
                  </a:solidFill>
                  <a:round/>
                  <a:headEnd/>
                  <a:tailEnd/>
                </a:ln>
                <a:solidFill>
                  <a:srgbClr val="00B050"/>
                </a:solidFill>
                <a:latin typeface="Times New Roman"/>
                <a:cs typeface="Times New Roman"/>
              </a:rPr>
              <a:t>VÀ </a:t>
            </a:r>
          </a:p>
          <a:p>
            <a:pPr algn="ctr"/>
            <a:r>
              <a:rPr lang="en-US" sz="1100" b="1" kern="10" dirty="0">
                <a:ln w="9525">
                  <a:solidFill>
                    <a:srgbClr val="006600"/>
                  </a:solidFill>
                  <a:round/>
                  <a:headEnd/>
                  <a:tailEnd/>
                </a:ln>
                <a:solidFill>
                  <a:srgbClr val="00B050"/>
                </a:solidFill>
                <a:latin typeface="Times New Roman"/>
                <a:cs typeface="Times New Roman"/>
              </a:rPr>
              <a:t>QUAN TRẮC MÔI TRƯỜNG</a:t>
            </a:r>
          </a:p>
        </p:txBody>
      </p:sp>
      <p:sp>
        <p:nvSpPr>
          <p:cNvPr id="4" name="AutoShape 6" descr="Thùng phân loại rác bằng nhựa, thùng phân loại rác bằng inox, thùng phân  loại rác bằng thép sơn tĩnh điệ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8" descr="dong lua2"/>
          <p:cNvSpPr>
            <a:spLocks noChangeArrowheads="1"/>
          </p:cNvSpPr>
          <p:nvPr/>
        </p:nvSpPr>
        <p:spPr bwMode="auto">
          <a:xfrm>
            <a:off x="2367280" y="4579620"/>
            <a:ext cx="2057400" cy="1828800"/>
          </a:xfrm>
          <a:prstGeom prst="ellipse">
            <a:avLst/>
          </a:prstGeom>
          <a:blipFill dpi="0" rotWithShape="1">
            <a:blip r:embed="rId2"/>
            <a:srcRect/>
            <a:stretch>
              <a:fillRect/>
            </a:stretch>
          </a:blipFill>
          <a:ln w="9525">
            <a:solidFill>
              <a:srgbClr val="008000"/>
            </a:solidFill>
            <a:round/>
            <a:headEnd/>
            <a:tailEnd/>
          </a:ln>
        </p:spPr>
        <p:txBody>
          <a:bodyPr wrap="none" anchor="ctr"/>
          <a:lstStyle/>
          <a:p>
            <a:pPr algn="ctr" eaLnBrk="1" hangingPunct="1"/>
            <a:endParaRPr lang="en-US" altLang="en-US"/>
          </a:p>
        </p:txBody>
      </p:sp>
      <p:sp>
        <p:nvSpPr>
          <p:cNvPr id="9" name="Oval 8" descr="dong lua2"/>
          <p:cNvSpPr>
            <a:spLocks noChangeArrowheads="1"/>
          </p:cNvSpPr>
          <p:nvPr/>
        </p:nvSpPr>
        <p:spPr bwMode="auto">
          <a:xfrm>
            <a:off x="7924800" y="4579620"/>
            <a:ext cx="2057400" cy="1828800"/>
          </a:xfrm>
          <a:prstGeom prst="ellipse">
            <a:avLst/>
          </a:prstGeom>
          <a:blipFill dpi="0" rotWithShape="1">
            <a:blip r:embed="rId3"/>
            <a:srcRect/>
            <a:stretch>
              <a:fillRect/>
            </a:stretch>
          </a:blipFill>
          <a:ln w="9525">
            <a:solidFill>
              <a:srgbClr val="008000"/>
            </a:solidFill>
            <a:round/>
            <a:headEnd/>
            <a:tailEnd/>
          </a:ln>
        </p:spPr>
        <p:txBody>
          <a:bodyPr wrap="none" anchor="ctr"/>
          <a:lstStyle/>
          <a:p>
            <a:pPr algn="ctr" eaLnBrk="1" hangingPunct="1"/>
            <a:endParaRPr lang="en-US" altLang="en-US"/>
          </a:p>
        </p:txBody>
      </p:sp>
      <p:sp>
        <p:nvSpPr>
          <p:cNvPr id="11" name="Oval 4" descr="Rua nuivang"/>
          <p:cNvSpPr>
            <a:spLocks noChangeArrowheads="1"/>
          </p:cNvSpPr>
          <p:nvPr/>
        </p:nvSpPr>
        <p:spPr bwMode="auto">
          <a:xfrm>
            <a:off x="5125720" y="4513580"/>
            <a:ext cx="2133600" cy="1894840"/>
          </a:xfrm>
          <a:prstGeom prst="ellipse">
            <a:avLst/>
          </a:prstGeom>
          <a:blipFill dpi="0" rotWithShape="1">
            <a:blip r:embed="rId4"/>
            <a:srcRect/>
            <a:stretch>
              <a:fillRect/>
            </a:stretch>
          </a:blipFill>
          <a:ln w="9525">
            <a:solidFill>
              <a:srgbClr val="008000"/>
            </a:solidFill>
            <a:round/>
            <a:headEnd/>
            <a:tailEnd/>
          </a:ln>
        </p:spPr>
        <p:txBody>
          <a:bodyPr wrap="none" anchor="ctr"/>
          <a:lstStyle/>
          <a:p>
            <a:pPr algn="ctr" eaLnBrk="1" hangingPunct="1"/>
            <a:endParaRPr lang="en-US" altLang="en-US"/>
          </a:p>
        </p:txBody>
      </p:sp>
    </p:spTree>
    <p:extLst>
      <p:ext uri="{BB962C8B-B14F-4D97-AF65-F5344CB8AC3E}">
        <p14:creationId xmlns:p14="http://schemas.microsoft.com/office/powerpoint/2010/main" val="2228892441"/>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latin typeface="Times New Roman" pitchFamily="18" charset="0"/>
                <a:cs typeface="Times New Roman" pitchFamily="18" charset="0"/>
              </a:rPr>
              <a:t>QUẢN LÝ CHẤT THẢI RẮN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981200" y="1295401"/>
            <a:ext cx="8229600" cy="4271433"/>
          </a:xfrm>
        </p:spPr>
        <p:txBody>
          <a:bodyPr numCol="2">
            <a:normAutofit lnSpcReduction="10000"/>
          </a:bodyPr>
          <a:lstStyle/>
          <a:p>
            <a:pPr algn="just"/>
            <a:endParaRPr lang="en-US" sz="2400" dirty="0"/>
          </a:p>
          <a:p>
            <a:pPr algn="just"/>
            <a:endParaRPr lang="en-US" sz="2400" dirty="0"/>
          </a:p>
          <a:p>
            <a:pPr algn="just"/>
            <a:r>
              <a:rPr lang="en-US" sz="2400" dirty="0">
                <a:solidFill>
                  <a:srgbClr val="FF0000"/>
                </a:solidFill>
              </a:rPr>
              <a:t>CHẤT THẢI </a:t>
            </a:r>
            <a:r>
              <a:rPr lang="vi-VN" sz="2400" dirty="0"/>
              <a:t>là vật chất ở thể rắn, lỏng, khí hoặc ở dạng khác </a:t>
            </a:r>
            <a:r>
              <a:rPr lang="vi-VN" sz="2400" u="sng" dirty="0"/>
              <a:t>được thải ra</a:t>
            </a:r>
            <a:r>
              <a:rPr lang="vi-VN" sz="2400" dirty="0"/>
              <a:t> từ hoạt động sản xuất, kinh doanh, dịch vụ, sinh hoạt hoặc hoạt động khác.</a:t>
            </a:r>
            <a:endParaRPr lang="en-US" sz="2400" dirty="0"/>
          </a:p>
          <a:p>
            <a:pPr algn="just"/>
            <a:endParaRPr lang="en-US" sz="2400" dirty="0"/>
          </a:p>
          <a:p>
            <a:pPr algn="just"/>
            <a:endParaRPr lang="en-US" sz="2400" dirty="0"/>
          </a:p>
          <a:p>
            <a:pPr algn="just"/>
            <a:endParaRPr lang="en-US" sz="2400" dirty="0"/>
          </a:p>
          <a:p>
            <a:pPr algn="just"/>
            <a:endParaRPr lang="en-US" sz="2400" dirty="0"/>
          </a:p>
          <a:p>
            <a:pPr algn="just"/>
            <a:r>
              <a:rPr lang="en-US" sz="2400" dirty="0">
                <a:solidFill>
                  <a:srgbClr val="FF0000"/>
                </a:solidFill>
              </a:rPr>
              <a:t>PHẾ LIỆU </a:t>
            </a:r>
            <a:r>
              <a:rPr lang="vi-VN" sz="2400" dirty="0"/>
              <a:t>là vật liệu </a:t>
            </a:r>
            <a:r>
              <a:rPr lang="vi-VN" sz="2400" u="sng" dirty="0"/>
              <a:t>được thu hồi, phân loại, lựa chọn </a:t>
            </a:r>
            <a:r>
              <a:rPr lang="vi-VN" sz="2400" dirty="0"/>
              <a:t>từ những vật liệu, sản phẩm loại ra trong quá trình hoạt động sản xuất, kinh doanh, dịch vụ hoặc tiêu dùng </a:t>
            </a:r>
            <a:r>
              <a:rPr lang="vi-VN" sz="2400" u="sng" dirty="0"/>
              <a:t>để sử dụng làm nguyên liệu cho một quá trình sản xuất khác</a:t>
            </a:r>
            <a:r>
              <a:rPr lang="vi-VN" sz="2400" dirty="0"/>
              <a:t>.</a:t>
            </a:r>
            <a:endParaRPr lang="en-US" sz="2400" dirty="0"/>
          </a:p>
        </p:txBody>
      </p:sp>
      <p:sp>
        <p:nvSpPr>
          <p:cNvPr id="4" name="Rectangle 3"/>
          <p:cNvSpPr/>
          <p:nvPr/>
        </p:nvSpPr>
        <p:spPr>
          <a:xfrm>
            <a:off x="3967480" y="5453093"/>
            <a:ext cx="5889882"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CHẤT THẢI LÀ TÀI NGUYÊN</a:t>
            </a:r>
            <a:endParaRPr lang="en-US" sz="3200" dirty="0">
              <a:latin typeface="Times New Roman" pitchFamily="18" charset="0"/>
              <a:cs typeface="Times New Roman" pitchFamily="18" charset="0"/>
            </a:endParaRPr>
          </a:p>
        </p:txBody>
      </p:sp>
      <p:sp>
        <p:nvSpPr>
          <p:cNvPr id="8" name="Rectangle 7"/>
          <p:cNvSpPr/>
          <p:nvPr/>
        </p:nvSpPr>
        <p:spPr>
          <a:xfrm>
            <a:off x="2335341" y="1297465"/>
            <a:ext cx="7924800" cy="461665"/>
          </a:xfrm>
          <a:prstGeom prst="rect">
            <a:avLst/>
          </a:prstGeom>
        </p:spPr>
        <p:txBody>
          <a:bodyPr wrap="square">
            <a:spAutoFit/>
          </a:bodyPr>
          <a:lstStyle/>
          <a:p>
            <a:pPr algn="ctr"/>
            <a:r>
              <a:rPr lang="en-US" sz="2400" dirty="0">
                <a:solidFill>
                  <a:srgbClr val="FF0000"/>
                </a:solidFill>
                <a:latin typeface="Times New Roman" pitchFamily="18" charset="0"/>
                <a:cs typeface="Times New Roman" pitchFamily="18" charset="0"/>
              </a:rPr>
              <a:t>CHẤT THẢI RẮN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bùn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600200" y="4800600"/>
            <a:ext cx="2362200" cy="1889760"/>
          </a:xfrm>
          <a:prstGeom prst="rect">
            <a:avLst/>
          </a:prstGeom>
          <a:blipFill dpi="0" rotWithShape="1">
            <a:blip r:embed="rId3"/>
            <a:srcRect/>
            <a:tile tx="0" ty="0" sx="100000" sy="100000" flip="none" algn="tl"/>
          </a:blipFill>
          <a:ln w="9525">
            <a:noFill/>
            <a:miter lim="800000"/>
            <a:headEnd/>
            <a:tailEnd/>
          </a:ln>
        </p:spPr>
      </p:pic>
    </p:spTree>
    <p:extLst>
      <p:ext uri="{BB962C8B-B14F-4D97-AF65-F5344CB8AC3E}">
        <p14:creationId xmlns:p14="http://schemas.microsoft.com/office/powerpoint/2010/main" val="2781322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duancapnuocvavesinh.files.wordpress.com/2011/05/afbeelding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533400"/>
            <a:ext cx="8010652" cy="616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1831975" y="76202"/>
            <a:ext cx="8229600" cy="380999"/>
          </a:xfrm>
        </p:spPr>
        <p:txBody>
          <a:bodyPr>
            <a:normAutofit fontScale="90000"/>
          </a:bodyPr>
          <a:lstStyle/>
          <a:p>
            <a:pPr algn="ctr" eaLnBrk="1" hangingPunct="1"/>
            <a:r>
              <a:rPr lang="en-US" sz="2400" b="1" dirty="0">
                <a:solidFill>
                  <a:srgbClr val="FF0000"/>
                </a:solidFill>
                <a:latin typeface="Times New Roman" pitchFamily="18" charset="0"/>
                <a:cs typeface="Times New Roman" pitchFamily="18" charset="0"/>
              </a:rPr>
              <a:t>CHẤT THẢI LÀ TÀI NGUYÊN</a:t>
            </a:r>
          </a:p>
        </p:txBody>
      </p:sp>
    </p:spTree>
    <p:extLst>
      <p:ext uri="{BB962C8B-B14F-4D97-AF65-F5344CB8AC3E}">
        <p14:creationId xmlns:p14="http://schemas.microsoft.com/office/powerpoint/2010/main" val="3481028462"/>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52625" y="1284281"/>
            <a:ext cx="8507730" cy="504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ts val="300"/>
              </a:spcBef>
              <a:spcAft>
                <a:spcPts val="300"/>
              </a:spcAft>
              <a:buFontTx/>
              <a:buChar char="-"/>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Ngày 17</a:t>
            </a:r>
            <a:r>
              <a:rPr lang="en-US" sz="2400" dirty="0">
                <a:latin typeface="Times New Roman" pitchFamily="18" charset="0"/>
                <a:cs typeface="Times New Roman" pitchFamily="18" charset="0"/>
              </a:rPr>
              <a:t>/1</a:t>
            </a:r>
            <a:r>
              <a:rPr lang="vi-VN" sz="2400" dirty="0">
                <a:latin typeface="Times New Roman" pitchFamily="18" charset="0"/>
                <a:cs typeface="Times New Roman" pitchFamily="18" charset="0"/>
              </a:rPr>
              <a:t>1</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2020</a:t>
            </a:r>
            <a:r>
              <a:rPr lang="vi-VN" sz="2400" dirty="0">
                <a:latin typeface="Times New Roman" pitchFamily="18" charset="0"/>
                <a:cs typeface="Times New Roman" pitchFamily="18" charset="0"/>
              </a:rPr>
              <a:t>, Quốc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khóa </a:t>
            </a:r>
            <a:r>
              <a:rPr lang="vi-VN" sz="2400" dirty="0">
                <a:latin typeface="Times New Roman" pitchFamily="18" charset="0"/>
                <a:cs typeface="Times New Roman" pitchFamily="18" charset="0"/>
              </a:rPr>
              <a:t>XIV, kỳ họp thứ 10 đã thông qua Luật </a:t>
            </a:r>
            <a:r>
              <a:rPr lang="en-US" sz="2400" dirty="0">
                <a:latin typeface="Times New Roman" pitchFamily="18" charset="0"/>
                <a:cs typeface="Times New Roman" pitchFamily="18" charset="0"/>
              </a:rPr>
              <a:t>BVMT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theo đó, Luật </a:t>
            </a:r>
            <a:r>
              <a:rPr lang="en-US" sz="2400" dirty="0">
                <a:latin typeface="Times New Roman" pitchFamily="18" charset="0"/>
                <a:cs typeface="Times New Roman" pitchFamily="18" charset="0"/>
              </a:rPr>
              <a:t>BVMT </a:t>
            </a:r>
            <a:r>
              <a:rPr lang="vi-VN" sz="2400" dirty="0">
                <a:latin typeface="Times New Roman" pitchFamily="18" charset="0"/>
                <a:cs typeface="Times New Roman" pitchFamily="18" charset="0"/>
              </a:rPr>
              <a:t>năm </a:t>
            </a:r>
            <a:r>
              <a:rPr lang="vi-VN" sz="2400" dirty="0">
                <a:latin typeface="Times New Roman" pitchFamily="18" charset="0"/>
                <a:cs typeface="Times New Roman" pitchFamily="18" charset="0"/>
              </a:rPr>
              <a:t>2020 gồm 16 chương, 171 điều (</a:t>
            </a:r>
            <a:r>
              <a:rPr lang="vi-VN" sz="2400" i="1" dirty="0">
                <a:latin typeface="Times New Roman" pitchFamily="18" charset="0"/>
                <a:cs typeface="Times New Roman" pitchFamily="18" charset="0"/>
              </a:rPr>
              <a:t>giảm 04 chương, tăng 01 Điều so với luật </a:t>
            </a:r>
            <a:r>
              <a:rPr lang="en-US" sz="2400" i="1" dirty="0">
                <a:latin typeface="Times New Roman" pitchFamily="18" charset="0"/>
                <a:cs typeface="Times New Roman" pitchFamily="18" charset="0"/>
              </a:rPr>
              <a:t>BVMT </a:t>
            </a:r>
            <a:r>
              <a:rPr lang="vi-VN" sz="2400" i="1" dirty="0">
                <a:latin typeface="Times New Roman" pitchFamily="18" charset="0"/>
                <a:cs typeface="Times New Roman" pitchFamily="18" charset="0"/>
              </a:rPr>
              <a:t>năm </a:t>
            </a:r>
            <a:r>
              <a:rPr lang="vi-VN" sz="2400" i="1" dirty="0">
                <a:latin typeface="Times New Roman" pitchFamily="18" charset="0"/>
                <a:cs typeface="Times New Roman" pitchFamily="18" charset="0"/>
              </a:rPr>
              <a:t>2014</a:t>
            </a:r>
            <a:r>
              <a:rPr lang="vi-VN" sz="2400" dirty="0">
                <a:latin typeface="Times New Roman" pitchFamily="18" charset="0"/>
                <a:cs typeface="Times New Roman" pitchFamily="18" charset="0"/>
              </a:rPr>
              <a:t>), Luật có hiệu lực thi hành từ ngày 01 tháng 01 năm 2022 (</a:t>
            </a:r>
            <a:r>
              <a:rPr lang="vi-VN" sz="2400" i="1" dirty="0">
                <a:latin typeface="Times New Roman" pitchFamily="18" charset="0"/>
                <a:cs typeface="Times New Roman" pitchFamily="18" charset="0"/>
              </a:rPr>
              <a:t>riêng tại Khoản 3 Điều 29 của Luật này có hiệu lực thi hành từ ngày 01 tháng 02 năm </a:t>
            </a:r>
            <a:r>
              <a:rPr lang="vi-VN" sz="2400" i="1" dirty="0">
                <a:latin typeface="Times New Roman" pitchFamily="18" charset="0"/>
                <a:cs typeface="Times New Roman" pitchFamily="18" charset="0"/>
              </a:rPr>
              <a:t>2021</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Nội</a:t>
            </a:r>
            <a:r>
              <a:rPr lang="en-US" sz="2400" i="1" dirty="0">
                <a:latin typeface="Times New Roman" pitchFamily="18" charset="0"/>
                <a:cs typeface="Times New Roman" pitchFamily="18" charset="0"/>
              </a:rPr>
              <a:t> dung ĐTM </a:t>
            </a:r>
            <a:r>
              <a:rPr lang="en-US" sz="2400" i="1" dirty="0" err="1">
                <a:latin typeface="Times New Roman" pitchFamily="18" charset="0"/>
                <a:cs typeface="Times New Roman" pitchFamily="18" charset="0"/>
              </a:rPr>
              <a:t>sơ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bộ</a:t>
            </a:r>
            <a:r>
              <a:rPr lang="vi-VN"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eaLnBrk="1" hangingPunct="1">
              <a:lnSpc>
                <a:spcPct val="120000"/>
              </a:lnSpc>
              <a:spcBef>
                <a:spcPts val="300"/>
              </a:spcBef>
              <a:spcAft>
                <a:spcPts val="300"/>
              </a:spcAft>
              <a:buFontTx/>
              <a:buChar char="-"/>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Hiện </a:t>
            </a:r>
            <a:r>
              <a:rPr lang="vi-VN" sz="2400" dirty="0">
                <a:latin typeface="Times New Roman" pitchFamily="18" charset="0"/>
                <a:cs typeface="Times New Roman" pitchFamily="18" charset="0"/>
              </a:rPr>
              <a:t>nay, Bộ </a:t>
            </a:r>
            <a:r>
              <a:rPr lang="en-US" sz="2400" dirty="0">
                <a:latin typeface="Times New Roman" pitchFamily="18" charset="0"/>
                <a:cs typeface="Times New Roman" pitchFamily="18" charset="0"/>
              </a:rPr>
              <a:t>TNMT </a:t>
            </a:r>
            <a:r>
              <a:rPr lang="vi-VN" sz="2400" dirty="0">
                <a:latin typeface="Times New Roman" pitchFamily="18" charset="0"/>
                <a:cs typeface="Times New Roman" pitchFamily="18" charset="0"/>
              </a:rPr>
              <a:t>đang </a:t>
            </a:r>
            <a:r>
              <a:rPr lang="vi-VN" sz="2400" dirty="0">
                <a:latin typeface="Times New Roman" pitchFamily="18" charset="0"/>
                <a:cs typeface="Times New Roman" pitchFamily="18" charset="0"/>
              </a:rPr>
              <a:t>dự thảo Nghị định, Thông tư quy định chi tiết, hướng dẫn thi hành Luật </a:t>
            </a:r>
            <a:r>
              <a:rPr lang="en-US" sz="2400" dirty="0">
                <a:latin typeface="Times New Roman" pitchFamily="18" charset="0"/>
                <a:cs typeface="Times New Roman" pitchFamily="18" charset="0"/>
              </a:rPr>
              <a:t>BVMT </a:t>
            </a:r>
            <a:r>
              <a:rPr lang="vi-VN" sz="2400" dirty="0">
                <a:latin typeface="Times New Roman" pitchFamily="18" charset="0"/>
                <a:cs typeface="Times New Roman" pitchFamily="18" charset="0"/>
              </a:rPr>
              <a:t>năm </a:t>
            </a:r>
            <a:r>
              <a:rPr lang="vi-VN" sz="2400" dirty="0">
                <a:latin typeface="Times New Roman" pitchFamily="18" charset="0"/>
                <a:cs typeface="Times New Roman" pitchFamily="18" charset="0"/>
              </a:rPr>
              <a:t>2020. Sau khi có Nghị định, Thông tư hướng </a:t>
            </a:r>
            <a:r>
              <a:rPr lang="vi-VN" sz="2400" dirty="0">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Sở </a:t>
            </a:r>
            <a:r>
              <a:rPr lang="en-US" sz="2400" dirty="0">
                <a:latin typeface="Times New Roman" pitchFamily="18" charset="0"/>
                <a:cs typeface="Times New Roman" pitchFamily="18" charset="0"/>
              </a:rPr>
              <a:t>TNMT </a:t>
            </a:r>
            <a:r>
              <a:rPr lang="vi-VN" sz="2400" dirty="0">
                <a:latin typeface="Times New Roman" pitchFamily="18" charset="0"/>
                <a:cs typeface="Times New Roman" pitchFamily="18" charset="0"/>
              </a:rPr>
              <a:t>sẽ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tổ </a:t>
            </a:r>
            <a:r>
              <a:rPr lang="vi-VN" sz="2400" dirty="0">
                <a:latin typeface="Times New Roman" pitchFamily="18" charset="0"/>
                <a:cs typeface="Times New Roman" pitchFamily="18" charset="0"/>
              </a:rPr>
              <a:t>chức Hội nghị </a:t>
            </a:r>
            <a:r>
              <a:rPr lang="vi-VN" sz="2400" dirty="0">
                <a:latin typeface="Times New Roman" pitchFamily="18" charset="0"/>
                <a:cs typeface="Times New Roman" pitchFamily="18" charset="0"/>
              </a:rPr>
              <a:t>triển </a:t>
            </a:r>
            <a:r>
              <a:rPr lang="vi-VN" sz="2400" dirty="0">
                <a:latin typeface="Times New Roman" pitchFamily="18" charset="0"/>
                <a:cs typeface="Times New Roman" pitchFamily="18" charset="0"/>
              </a:rPr>
              <a:t>khai nội dung Luật </a:t>
            </a:r>
            <a:r>
              <a:rPr lang="en-US" sz="2400" dirty="0">
                <a:latin typeface="Times New Roman" pitchFamily="18" charset="0"/>
                <a:cs typeface="Times New Roman" pitchFamily="18" charset="0"/>
              </a:rPr>
              <a:t>BVMT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các văn bản hướng dẫn cho các Doanh </a:t>
            </a:r>
            <a:r>
              <a:rPr lang="vi-VN" sz="2400" dirty="0">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tỉnh</a:t>
            </a:r>
            <a:r>
              <a:rPr lang="vi-VN" sz="2400" dirty="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p:txBody>
      </p:sp>
      <p:sp>
        <p:nvSpPr>
          <p:cNvPr id="3" name="Title 1"/>
          <p:cNvSpPr>
            <a:spLocks noChangeArrowheads="1"/>
          </p:cNvSpPr>
          <p:nvPr/>
        </p:nvSpPr>
        <p:spPr bwMode="auto">
          <a:xfrm>
            <a:off x="1599883" y="116632"/>
            <a:ext cx="8991600" cy="10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1. </a:t>
            </a:r>
            <a:r>
              <a:rPr lang="en-US" sz="2800" b="1" dirty="0">
                <a:solidFill>
                  <a:srgbClr val="0070C0"/>
                </a:solidFill>
                <a:latin typeface="Times New Roman" panose="02020603050405020304" pitchFamily="18" charset="0"/>
                <a:cs typeface="Times New Roman" panose="02020603050405020304" pitchFamily="18" charset="0"/>
              </a:rPr>
              <a:t>KHÁI QUÁT VỀ LUẬT BVMT NĂM 2020</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54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74520" y="143510"/>
            <a:ext cx="8229600" cy="476250"/>
          </a:xfrm>
        </p:spPr>
        <p:txBody>
          <a:bodyPr>
            <a:normAutofit fontScale="90000"/>
          </a:bodyPr>
          <a:lstStyle/>
          <a:p>
            <a:pPr algn="ctr"/>
            <a:r>
              <a:rPr lang="en-US" altLang="en-US" sz="3200" b="1" dirty="0">
                <a:latin typeface="Times New Roman" pitchFamily="18" charset="0"/>
                <a:cs typeface="Times New Roman" pitchFamily="18" charset="0"/>
              </a:rPr>
              <a:t>QUẢN LÝ CTRSH</a:t>
            </a:r>
            <a:endParaRPr lang="vi-VN" altLang="en-US" sz="3200" b="1" dirty="0">
              <a:latin typeface="Times New Roman" pitchFamily="18" charset="0"/>
              <a:cs typeface="Times New Roman" pitchFamily="18" charset="0"/>
            </a:endParaRPr>
          </a:p>
        </p:txBody>
      </p:sp>
      <p:sp>
        <p:nvSpPr>
          <p:cNvPr id="5" name="Rectangle 4"/>
          <p:cNvSpPr/>
          <p:nvPr/>
        </p:nvSpPr>
        <p:spPr>
          <a:xfrm>
            <a:off x="1415418" y="599440"/>
            <a:ext cx="4484365" cy="2308324"/>
          </a:xfrm>
          <a:prstGeom prst="rect">
            <a:avLst/>
          </a:prstGeom>
        </p:spPr>
        <p:txBody>
          <a:bodyPr wrap="square">
            <a:spAutoFit/>
          </a:bodyPr>
          <a:lstStyle/>
          <a:p>
            <a:r>
              <a:rPr lang="en-US" b="1" dirty="0"/>
              <a:t>         </a:t>
            </a:r>
            <a:r>
              <a:rPr lang="en-US" b="1" dirty="0" err="1"/>
              <a:t>Phân</a:t>
            </a:r>
            <a:r>
              <a:rPr lang="en-US" b="1" dirty="0"/>
              <a:t> </a:t>
            </a:r>
            <a:r>
              <a:rPr lang="en-US" b="1" dirty="0" err="1"/>
              <a:t>loại</a:t>
            </a:r>
            <a:r>
              <a:rPr lang="en-US" b="1" dirty="0"/>
              <a:t> </a:t>
            </a:r>
            <a:r>
              <a:rPr lang="en-US" b="1" dirty="0"/>
              <a:t>CTRSH</a:t>
            </a:r>
            <a:r>
              <a:rPr lang="vi-VN" b="1" dirty="0"/>
              <a:t>:</a:t>
            </a:r>
            <a:endParaRPr lang="vi-VN" b="1" dirty="0"/>
          </a:p>
          <a:p>
            <a:pPr marL="742950" lvl="1" indent="-285750" algn="just">
              <a:buFont typeface="Wingdings" pitchFamily="2" charset="2"/>
              <a:buChar char="ü"/>
            </a:pPr>
            <a:r>
              <a:rPr lang="vi-VN" b="1" dirty="0"/>
              <a:t>Chất thải rắn có khả năng tái sử dụng, tái chế: </a:t>
            </a:r>
            <a:r>
              <a:rPr lang="en-US" b="1" dirty="0"/>
              <a:t>K</a:t>
            </a:r>
            <a:r>
              <a:rPr lang="vi-VN" b="1" dirty="0"/>
              <a:t>hông </a:t>
            </a:r>
            <a:r>
              <a:rPr lang="vi-VN" b="1" dirty="0"/>
              <a:t>phải trả chi phí thu gom, vận </a:t>
            </a:r>
            <a:r>
              <a:rPr lang="vi-VN" b="1" dirty="0"/>
              <a:t>chuyển</a:t>
            </a:r>
            <a:r>
              <a:rPr lang="en-US" b="1" dirty="0"/>
              <a:t>.</a:t>
            </a:r>
            <a:endParaRPr lang="vi-VN" b="1" dirty="0"/>
          </a:p>
          <a:p>
            <a:pPr marL="742950" lvl="1" indent="-285750" algn="just">
              <a:buFont typeface="Wingdings" pitchFamily="2" charset="2"/>
              <a:buChar char="ü"/>
            </a:pPr>
            <a:r>
              <a:rPr lang="vi-VN" b="1" dirty="0"/>
              <a:t>Chất thải thực phẩm: Được tận dụng, tái chế làm thức ăn chăn nuôi, phân hữu cơ vi </a:t>
            </a:r>
            <a:r>
              <a:rPr lang="vi-VN" b="1" dirty="0"/>
              <a:t>sinh</a:t>
            </a:r>
            <a:r>
              <a:rPr lang="en-US" b="1" dirty="0"/>
              <a:t>.</a:t>
            </a:r>
            <a:endParaRPr lang="vi-VN" b="1" dirty="0"/>
          </a:p>
          <a:p>
            <a:pPr marL="742950" lvl="1" indent="-285750" algn="just">
              <a:buFont typeface="Wingdings" pitchFamily="2" charset="2"/>
              <a:buChar char="ü"/>
            </a:pPr>
            <a:r>
              <a:rPr lang="vi-VN" b="1" dirty="0"/>
              <a:t>Chất thải rắn sinh hoạt </a:t>
            </a:r>
            <a:r>
              <a:rPr lang="vi-VN" b="1" dirty="0"/>
              <a:t>khác</a:t>
            </a:r>
            <a:r>
              <a:rPr lang="en-US" b="1" dirty="0"/>
              <a:t>.</a:t>
            </a:r>
            <a:endParaRPr lang="vi-VN" b="1" dirty="0"/>
          </a:p>
        </p:txBody>
      </p:sp>
      <p:sp>
        <p:nvSpPr>
          <p:cNvPr id="6" name="Rectangle 5"/>
          <p:cNvSpPr/>
          <p:nvPr/>
        </p:nvSpPr>
        <p:spPr>
          <a:xfrm>
            <a:off x="6134100" y="748100"/>
            <a:ext cx="4000500" cy="2031325"/>
          </a:xfrm>
          <a:prstGeom prst="rect">
            <a:avLst/>
          </a:prstGeom>
        </p:spPr>
        <p:txBody>
          <a:bodyPr wrap="square">
            <a:spAutoFit/>
          </a:bodyPr>
          <a:lstStyle/>
          <a:p>
            <a:pPr algn="just"/>
            <a:r>
              <a:rPr lang="en-US" b="1" dirty="0" err="1">
                <a:solidFill>
                  <a:srgbClr val="FF0000"/>
                </a:solidFill>
              </a:rPr>
              <a:t>Không</a:t>
            </a:r>
            <a:r>
              <a:rPr lang="en-US" b="1" dirty="0">
                <a:solidFill>
                  <a:srgbClr val="FF0000"/>
                </a:solidFill>
              </a:rPr>
              <a:t> </a:t>
            </a:r>
            <a:r>
              <a:rPr lang="en-US" b="1" dirty="0" err="1">
                <a:solidFill>
                  <a:srgbClr val="FF0000"/>
                </a:solidFill>
              </a:rPr>
              <a:t>phân</a:t>
            </a:r>
            <a:r>
              <a:rPr lang="en-US" b="1" dirty="0">
                <a:solidFill>
                  <a:srgbClr val="FF0000"/>
                </a:solidFill>
              </a:rPr>
              <a:t> </a:t>
            </a:r>
            <a:r>
              <a:rPr lang="en-US" b="1" dirty="0" err="1">
                <a:solidFill>
                  <a:srgbClr val="FF0000"/>
                </a:solidFill>
              </a:rPr>
              <a:t>loại</a:t>
            </a:r>
            <a:r>
              <a:rPr lang="en-US" b="1" dirty="0">
                <a:solidFill>
                  <a:srgbClr val="FF0000"/>
                </a:solidFill>
              </a:rPr>
              <a:t> </a:t>
            </a:r>
            <a:r>
              <a:rPr lang="en-US" b="1" dirty="0" err="1">
                <a:solidFill>
                  <a:srgbClr val="FF0000"/>
                </a:solidFill>
              </a:rPr>
              <a:t>hoặc</a:t>
            </a:r>
            <a:r>
              <a:rPr lang="en-US" b="1" dirty="0">
                <a:solidFill>
                  <a:srgbClr val="FF0000"/>
                </a:solidFill>
              </a:rPr>
              <a:t> </a:t>
            </a:r>
            <a:r>
              <a:rPr lang="en-US" b="1" dirty="0" err="1">
                <a:solidFill>
                  <a:srgbClr val="FF0000"/>
                </a:solidFill>
              </a:rPr>
              <a:t>không</a:t>
            </a:r>
            <a:r>
              <a:rPr lang="en-US" b="1" dirty="0">
                <a:solidFill>
                  <a:srgbClr val="FF0000"/>
                </a:solidFill>
              </a:rPr>
              <a:t> </a:t>
            </a:r>
            <a:r>
              <a:rPr lang="en-US" b="1" dirty="0" err="1">
                <a:solidFill>
                  <a:srgbClr val="FF0000"/>
                </a:solidFill>
              </a:rPr>
              <a:t>sử</a:t>
            </a:r>
            <a:r>
              <a:rPr lang="en-US" b="1" dirty="0">
                <a:solidFill>
                  <a:srgbClr val="FF0000"/>
                </a:solidFill>
              </a:rPr>
              <a:t> </a:t>
            </a:r>
            <a:r>
              <a:rPr lang="en-US" b="1" dirty="0" err="1">
                <a:solidFill>
                  <a:srgbClr val="FF0000"/>
                </a:solidFill>
              </a:rPr>
              <a:t>dụng</a:t>
            </a:r>
            <a:r>
              <a:rPr lang="en-US" b="1" dirty="0">
                <a:solidFill>
                  <a:srgbClr val="FF0000"/>
                </a:solidFill>
              </a:rPr>
              <a:t> </a:t>
            </a:r>
            <a:r>
              <a:rPr lang="en-US" b="1" dirty="0" err="1">
                <a:solidFill>
                  <a:srgbClr val="FF0000"/>
                </a:solidFill>
              </a:rPr>
              <a:t>bao</a:t>
            </a:r>
            <a:r>
              <a:rPr lang="en-US" b="1" dirty="0">
                <a:solidFill>
                  <a:srgbClr val="FF0000"/>
                </a:solidFill>
              </a:rPr>
              <a:t> </a:t>
            </a:r>
            <a:r>
              <a:rPr lang="en-US" b="1" dirty="0" err="1">
                <a:solidFill>
                  <a:srgbClr val="FF0000"/>
                </a:solidFill>
              </a:rPr>
              <a:t>bì</a:t>
            </a:r>
            <a:r>
              <a:rPr lang="en-US" b="1" dirty="0">
                <a:solidFill>
                  <a:srgbClr val="FF0000"/>
                </a:solidFill>
              </a:rPr>
              <a:t> </a:t>
            </a:r>
            <a:r>
              <a:rPr lang="en-US" b="1" dirty="0" err="1">
                <a:solidFill>
                  <a:srgbClr val="FF0000"/>
                </a:solidFill>
              </a:rPr>
              <a:t>đúng</a:t>
            </a:r>
            <a:r>
              <a:rPr lang="en-US" b="1" dirty="0">
                <a:solidFill>
                  <a:srgbClr val="FF0000"/>
                </a:solidFill>
              </a:rPr>
              <a:t> </a:t>
            </a:r>
            <a:r>
              <a:rPr lang="en-US" b="1" dirty="0" err="1">
                <a:solidFill>
                  <a:srgbClr val="FF0000"/>
                </a:solidFill>
              </a:rPr>
              <a:t>quy</a:t>
            </a:r>
            <a:r>
              <a:rPr lang="en-US" b="1" dirty="0">
                <a:solidFill>
                  <a:srgbClr val="FF0000"/>
                </a:solidFill>
              </a:rPr>
              <a:t> </a:t>
            </a:r>
            <a:r>
              <a:rPr lang="en-US" b="1" dirty="0" err="1">
                <a:solidFill>
                  <a:srgbClr val="FF0000"/>
                </a:solidFill>
              </a:rPr>
              <a:t>định</a:t>
            </a:r>
            <a:r>
              <a:rPr lang="en-US" b="1" dirty="0">
                <a:solidFill>
                  <a:srgbClr val="FF0000"/>
                </a:solidFill>
              </a:rPr>
              <a:t>:</a:t>
            </a:r>
          </a:p>
          <a:p>
            <a:pPr algn="just"/>
            <a:r>
              <a:rPr lang="vi-VN" b="1" dirty="0">
                <a:solidFill>
                  <a:srgbClr val="FF0000"/>
                </a:solidFill>
              </a:rPr>
              <a:t>Cơ </a:t>
            </a:r>
            <a:r>
              <a:rPr lang="vi-VN" b="1" dirty="0">
                <a:solidFill>
                  <a:srgbClr val="FF0000"/>
                </a:solidFill>
              </a:rPr>
              <a:t>sở thu gom, vận chuyển </a:t>
            </a:r>
            <a:r>
              <a:rPr lang="en-US" b="1" dirty="0">
                <a:solidFill>
                  <a:srgbClr val="FF0000"/>
                </a:solidFill>
              </a:rPr>
              <a:t>CTRSH </a:t>
            </a:r>
            <a:r>
              <a:rPr lang="en-US" b="1" dirty="0" err="1">
                <a:solidFill>
                  <a:srgbClr val="FF0000"/>
                </a:solidFill>
              </a:rPr>
              <a:t>có</a:t>
            </a:r>
            <a:r>
              <a:rPr lang="en-US" b="1" dirty="0">
                <a:solidFill>
                  <a:srgbClr val="FF0000"/>
                </a:solidFill>
              </a:rPr>
              <a:t> </a:t>
            </a:r>
            <a:r>
              <a:rPr lang="en-US" b="1" dirty="0" err="1">
                <a:solidFill>
                  <a:srgbClr val="FF0000"/>
                </a:solidFill>
              </a:rPr>
              <a:t>quyền</a:t>
            </a:r>
            <a:r>
              <a:rPr lang="en-US" b="1" dirty="0">
                <a:solidFill>
                  <a:srgbClr val="FF0000"/>
                </a:solidFill>
              </a:rPr>
              <a:t> </a:t>
            </a:r>
            <a:r>
              <a:rPr lang="en-US" b="1" dirty="0" err="1">
                <a:solidFill>
                  <a:srgbClr val="FF0000"/>
                </a:solidFill>
              </a:rPr>
              <a:t>từ</a:t>
            </a:r>
            <a:r>
              <a:rPr lang="en-US" b="1" dirty="0">
                <a:solidFill>
                  <a:srgbClr val="FF0000"/>
                </a:solidFill>
              </a:rPr>
              <a:t> </a:t>
            </a:r>
            <a:r>
              <a:rPr lang="en-US" b="1" dirty="0" err="1">
                <a:solidFill>
                  <a:srgbClr val="FF0000"/>
                </a:solidFill>
              </a:rPr>
              <a:t>chối</a:t>
            </a:r>
            <a:r>
              <a:rPr lang="vi-VN" b="1" dirty="0">
                <a:solidFill>
                  <a:srgbClr val="FF0000"/>
                </a:solidFill>
              </a:rPr>
              <a:t> thu gom, vận </a:t>
            </a:r>
            <a:r>
              <a:rPr lang="vi-VN" b="1" dirty="0">
                <a:solidFill>
                  <a:srgbClr val="FF0000"/>
                </a:solidFill>
              </a:rPr>
              <a:t>chuyển</a:t>
            </a:r>
            <a:r>
              <a:rPr lang="en-US" b="1" dirty="0">
                <a:solidFill>
                  <a:srgbClr val="FF0000"/>
                </a:solidFill>
              </a:rPr>
              <a:t>.</a:t>
            </a:r>
          </a:p>
          <a:p>
            <a:pPr algn="just"/>
            <a:r>
              <a:rPr lang="en-US" b="1" dirty="0" err="1"/>
              <a:t>Trừ</a:t>
            </a:r>
            <a:r>
              <a:rPr lang="en-US" b="1" dirty="0"/>
              <a:t> </a:t>
            </a:r>
            <a:r>
              <a:rPr lang="en-US" b="1" dirty="0" err="1"/>
              <a:t>trường</a:t>
            </a:r>
            <a:r>
              <a:rPr lang="en-US" b="1" dirty="0"/>
              <a:t> </a:t>
            </a:r>
            <a:r>
              <a:rPr lang="en-US" b="1" dirty="0" err="1"/>
              <a:t>hợp</a:t>
            </a:r>
            <a:r>
              <a:rPr lang="en-US" b="1" dirty="0"/>
              <a:t> </a:t>
            </a:r>
            <a:r>
              <a:rPr lang="en-US" b="1" dirty="0" err="1"/>
              <a:t>sử</a:t>
            </a:r>
            <a:r>
              <a:rPr lang="en-US" b="1" dirty="0"/>
              <a:t> </a:t>
            </a:r>
            <a:r>
              <a:rPr lang="en-US" b="1" dirty="0" err="1"/>
              <a:t>dụng</a:t>
            </a:r>
            <a:r>
              <a:rPr lang="en-US" b="1" dirty="0"/>
              <a:t> </a:t>
            </a:r>
            <a:r>
              <a:rPr lang="en-US" b="1" dirty="0" err="1"/>
              <a:t>bao</a:t>
            </a:r>
            <a:r>
              <a:rPr lang="en-US" b="1" dirty="0"/>
              <a:t> </a:t>
            </a:r>
            <a:r>
              <a:rPr lang="en-US" b="1" dirty="0" err="1"/>
              <a:t>bì</a:t>
            </a:r>
            <a:r>
              <a:rPr lang="en-US" b="1" dirty="0"/>
              <a:t> </a:t>
            </a:r>
            <a:r>
              <a:rPr lang="en-US" b="1" dirty="0" err="1"/>
              <a:t>của</a:t>
            </a:r>
            <a:r>
              <a:rPr lang="en-US" b="1" dirty="0"/>
              <a:t> </a:t>
            </a:r>
            <a:r>
              <a:rPr lang="en-US" b="1" dirty="0"/>
              <a:t>CTRSH </a:t>
            </a:r>
            <a:r>
              <a:rPr lang="en-US" b="1" dirty="0" err="1"/>
              <a:t>khác</a:t>
            </a:r>
            <a:r>
              <a:rPr lang="en-US" b="1" dirty="0"/>
              <a:t>.</a:t>
            </a:r>
            <a:endParaRPr lang="vi-VN" b="1" dirty="0"/>
          </a:p>
        </p:txBody>
      </p:sp>
      <p:pic>
        <p:nvPicPr>
          <p:cNvPr id="2054" name="Picture 6" descr="Classified Garbage Collection Bucket, Litter, Trash Can, Environmental  Labeling PNG Transparent Clipart Image and PSD File for Free Downlo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3479472"/>
            <a:ext cx="3657600" cy="28035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15000" y="5440394"/>
            <a:ext cx="4724400" cy="1200329"/>
          </a:xfrm>
          <a:prstGeom prst="rect">
            <a:avLst/>
          </a:prstGeom>
        </p:spPr>
        <p:txBody>
          <a:bodyPr wrap="square">
            <a:spAutoFit/>
          </a:bodyPr>
          <a:lstStyle/>
          <a:p>
            <a:pPr algn="just"/>
            <a:r>
              <a:rPr lang="en-US" b="1" dirty="0">
                <a:solidFill>
                  <a:srgbClr val="FF0000"/>
                </a:solidFill>
                <a:latin typeface="Times New Roman" pitchFamily="18" charset="0"/>
                <a:cs typeface="Times New Roman" pitchFamily="18" charset="0"/>
              </a:rPr>
              <a:t>UBND </a:t>
            </a:r>
            <a:r>
              <a:rPr lang="en-US" b="1" dirty="0" err="1">
                <a:solidFill>
                  <a:srgbClr val="FF0000"/>
                </a:solidFill>
                <a:latin typeface="Times New Roman" pitchFamily="18" charset="0"/>
                <a:cs typeface="Times New Roman" pitchFamily="18" charset="0"/>
              </a:rPr>
              <a:t>tỉnh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định</a:t>
            </a:r>
            <a:r>
              <a:rPr lang="en-US" b="1" dirty="0">
                <a:solidFill>
                  <a:srgbClr val="FF0000"/>
                </a:solidFill>
                <a:latin typeface="Times New Roman" pitchFamily="18" charset="0"/>
                <a:cs typeface="Times New Roman" pitchFamily="18" charset="0"/>
              </a:rPr>
              <a:t> chi </a:t>
            </a:r>
            <a:r>
              <a:rPr lang="en-US" b="1" dirty="0" err="1">
                <a:solidFill>
                  <a:srgbClr val="FF0000"/>
                </a:solidFill>
                <a:latin typeface="Times New Roman" pitchFamily="18" charset="0"/>
                <a:cs typeface="Times New Roman" pitchFamily="18" charset="0"/>
              </a:rPr>
              <a:t>tiết</a:t>
            </a:r>
            <a:r>
              <a:rPr lang="en-US" b="1" dirty="0">
                <a:solidFill>
                  <a:srgbClr val="FF0000"/>
                </a:solidFill>
                <a:latin typeface="Times New Roman" pitchFamily="18" charset="0"/>
                <a:cs typeface="Times New Roman" pitchFamily="18" charset="0"/>
              </a:rPr>
              <a:t>:</a:t>
            </a:r>
          </a:p>
          <a:p>
            <a:pPr marL="342900" indent="-342900" algn="just">
              <a:buFont typeface="Wingdings" pitchFamily="2" charset="2"/>
              <a:buChar char="Ø"/>
            </a:pPr>
            <a:r>
              <a:rPr lang="en-US" b="1" dirty="0" err="1">
                <a:solidFill>
                  <a:srgbClr val="FF0000"/>
                </a:solidFill>
                <a:latin typeface="Times New Roman" pitchFamily="18" charset="0"/>
                <a:cs typeface="Times New Roman" pitchFamily="18" charset="0"/>
              </a:rPr>
              <a:t>Phân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loại</a:t>
            </a:r>
            <a:r>
              <a:rPr lang="en-US" b="1" dirty="0">
                <a:solidFill>
                  <a:srgbClr val="FF0000"/>
                </a:solidFill>
                <a:latin typeface="Times New Roman" pitchFamily="18" charset="0"/>
                <a:cs typeface="Times New Roman" pitchFamily="18" charset="0"/>
              </a:rPr>
              <a:t> CTRSH </a:t>
            </a:r>
            <a:r>
              <a:rPr lang="en-US" b="1" dirty="0" err="1">
                <a:solidFill>
                  <a:srgbClr val="FF0000"/>
                </a:solidFill>
                <a:latin typeface="Times New Roman" pitchFamily="18" charset="0"/>
                <a:cs typeface="Times New Roman" pitchFamily="18" charset="0"/>
              </a:rPr>
              <a:t>tại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địa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phương</a:t>
            </a:r>
            <a:endParaRPr lang="en-US" b="1" dirty="0">
              <a:solidFill>
                <a:srgbClr val="FF0000"/>
              </a:solidFill>
              <a:latin typeface="Times New Roman" pitchFamily="18" charset="0"/>
              <a:cs typeface="Times New Roman" pitchFamily="18" charset="0"/>
            </a:endParaRPr>
          </a:p>
          <a:p>
            <a:pPr marL="342900" indent="-342900" algn="just">
              <a:buFont typeface="Wingdings" pitchFamily="2" charset="2"/>
              <a:buChar char="Ø"/>
            </a:pPr>
            <a:r>
              <a:rPr lang="en-US" b="1" dirty="0" err="1">
                <a:solidFill>
                  <a:srgbClr val="FF0000"/>
                </a:solidFill>
                <a:latin typeface="Times New Roman" pitchFamily="18" charset="0"/>
                <a:cs typeface="Times New Roman" pitchFamily="18" charset="0"/>
              </a:rPr>
              <a:t>Giá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dịch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vụ</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gom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chuyển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lý</a:t>
            </a:r>
            <a:endParaRPr lang="en-US" b="1" dirty="0">
              <a:solidFill>
                <a:srgbClr val="FF0000"/>
              </a:solidFill>
              <a:latin typeface="Times New Roman" pitchFamily="18" charset="0"/>
              <a:cs typeface="Times New Roman" pitchFamily="18" charset="0"/>
            </a:endParaRPr>
          </a:p>
          <a:p>
            <a:pPr marL="342900" indent="-342900" algn="just">
              <a:buFont typeface="Wingdings" pitchFamily="2" charset="2"/>
              <a:buChar char="Ø"/>
            </a:pP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chi </a:t>
            </a:r>
            <a:r>
              <a:rPr lang="en-US" b="1" dirty="0" err="1">
                <a:solidFill>
                  <a:srgbClr val="FF0000"/>
                </a:solidFill>
                <a:latin typeface="Times New Roman" pitchFamily="18" charset="0"/>
                <a:cs typeface="Times New Roman" pitchFamily="18" charset="0"/>
              </a:rPr>
              <a:t>trả</a:t>
            </a:r>
            <a:endParaRPr lang="en-US" b="1" dirty="0">
              <a:solidFill>
                <a:srgbClr val="FF0000"/>
              </a:solidFill>
              <a:latin typeface="Times New Roman" pitchFamily="18" charset="0"/>
              <a:cs typeface="Times New Roman" pitchFamily="18" charset="0"/>
            </a:endParaRPr>
          </a:p>
        </p:txBody>
      </p:sp>
      <p:sp>
        <p:nvSpPr>
          <p:cNvPr id="10" name="Rectangle 9"/>
          <p:cNvSpPr/>
          <p:nvPr/>
        </p:nvSpPr>
        <p:spPr>
          <a:xfrm>
            <a:off x="5715000" y="4419600"/>
            <a:ext cx="4724400" cy="923330"/>
          </a:xfrm>
          <a:prstGeom prst="rect">
            <a:avLst/>
          </a:prstGeom>
        </p:spPr>
        <p:txBody>
          <a:bodyPr wrap="square">
            <a:spAutoFit/>
          </a:bodyPr>
          <a:lstStyle/>
          <a:p>
            <a:pPr algn="just"/>
            <a:r>
              <a:rPr lang="en-US" b="1" dirty="0" err="1">
                <a:solidFill>
                  <a:schemeClr val="accent1"/>
                </a:solidFill>
                <a:latin typeface="Times New Roman" pitchFamily="18" charset="0"/>
                <a:cs typeface="Times New Roman" pitchFamily="18" charset="0"/>
              </a:rPr>
              <a:t>Các</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cơ</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sở</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sản</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xuất</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có</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phát</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sinh</a:t>
            </a:r>
            <a:r>
              <a:rPr lang="en-US" b="1" dirty="0">
                <a:solidFill>
                  <a:schemeClr val="accent1"/>
                </a:solidFill>
                <a:latin typeface="Times New Roman" pitchFamily="18" charset="0"/>
                <a:cs typeface="Times New Roman" pitchFamily="18" charset="0"/>
              </a:rPr>
              <a:t> CT </a:t>
            </a:r>
            <a:r>
              <a:rPr lang="en-US" b="1" dirty="0" err="1">
                <a:solidFill>
                  <a:schemeClr val="accent1"/>
                </a:solidFill>
                <a:latin typeface="Times New Roman" pitchFamily="18" charset="0"/>
                <a:cs typeface="Times New Roman" pitchFamily="18" charset="0"/>
              </a:rPr>
              <a:t>từ</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hoạt</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động</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sinh</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hoạt</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văn</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phòng</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có</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khối</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lượng</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lớn</a:t>
            </a:r>
            <a:r>
              <a:rPr lang="en-US" b="1" dirty="0">
                <a:solidFill>
                  <a:schemeClr val="accent1"/>
                </a:solidFill>
                <a:latin typeface="Times New Roman" pitchFamily="18" charset="0"/>
                <a:cs typeface="Times New Roman" pitchFamily="18" charset="0"/>
              </a:rPr>
              <a:t> </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Chuyển</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giao</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cho</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đơn</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vị</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tái</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chế</a:t>
            </a:r>
            <a:r>
              <a:rPr lang="en-US" b="1" dirty="0">
                <a:solidFill>
                  <a:schemeClr val="accent1"/>
                </a:solidFill>
                <a:latin typeface="Times New Roman" pitchFamily="18" charset="0"/>
                <a:cs typeface="Times New Roman" pitchFamily="18" charset="0"/>
                <a:sym typeface="Wingdings" pitchFamily="2" charset="2"/>
              </a:rPr>
              <a:t>, TSD, </a:t>
            </a:r>
            <a:r>
              <a:rPr lang="en-US" b="1" dirty="0" err="1">
                <a:solidFill>
                  <a:schemeClr val="accent1"/>
                </a:solidFill>
                <a:latin typeface="Times New Roman" pitchFamily="18" charset="0"/>
                <a:cs typeface="Times New Roman" pitchFamily="18" charset="0"/>
                <a:sym typeface="Wingdings" pitchFamily="2" charset="2"/>
              </a:rPr>
              <a:t>xử</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lý</a:t>
            </a:r>
            <a:r>
              <a:rPr lang="en-US" b="1" dirty="0">
                <a:solidFill>
                  <a:schemeClr val="accent1"/>
                </a:solidFill>
                <a:latin typeface="Times New Roman" pitchFamily="18" charset="0"/>
                <a:cs typeface="Times New Roman" pitchFamily="18" charset="0"/>
                <a:sym typeface="Wingdings" pitchFamily="2" charset="2"/>
              </a:rPr>
              <a:t>.</a:t>
            </a:r>
            <a:endParaRPr lang="en-US" b="1" dirty="0">
              <a:solidFill>
                <a:schemeClr val="accent1"/>
              </a:solidFill>
              <a:latin typeface="Times New Roman" pitchFamily="18" charset="0"/>
              <a:cs typeface="Times New Roman" pitchFamily="18" charset="0"/>
            </a:endParaRPr>
          </a:p>
        </p:txBody>
      </p:sp>
      <p:sp>
        <p:nvSpPr>
          <p:cNvPr id="11" name="Rectangle 10"/>
          <p:cNvSpPr/>
          <p:nvPr/>
        </p:nvSpPr>
        <p:spPr>
          <a:xfrm>
            <a:off x="5720080" y="3219272"/>
            <a:ext cx="4719320" cy="1200329"/>
          </a:xfrm>
          <a:prstGeom prst="rect">
            <a:avLst/>
          </a:prstGeom>
        </p:spPr>
        <p:txBody>
          <a:bodyPr wrap="square">
            <a:spAutoFit/>
          </a:bodyPr>
          <a:lstStyle/>
          <a:p>
            <a:pPr algn="just"/>
            <a:r>
              <a:rPr lang="en-US" b="1" dirty="0" err="1">
                <a:solidFill>
                  <a:schemeClr val="accent1"/>
                </a:solidFill>
                <a:latin typeface="Times New Roman" pitchFamily="18" charset="0"/>
                <a:cs typeface="Times New Roman" pitchFamily="18" charset="0"/>
              </a:rPr>
              <a:t>Các</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cơ</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sở</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sản</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xuất</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có</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phát</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sinh</a:t>
            </a:r>
            <a:r>
              <a:rPr lang="en-US" b="1" dirty="0">
                <a:solidFill>
                  <a:schemeClr val="accent1"/>
                </a:solidFill>
                <a:latin typeface="Times New Roman" pitchFamily="18" charset="0"/>
                <a:cs typeface="Times New Roman" pitchFamily="18" charset="0"/>
              </a:rPr>
              <a:t> CT </a:t>
            </a:r>
            <a:r>
              <a:rPr lang="en-US" b="1" dirty="0" err="1">
                <a:solidFill>
                  <a:schemeClr val="accent1"/>
                </a:solidFill>
                <a:latin typeface="Times New Roman" pitchFamily="18" charset="0"/>
                <a:cs typeface="Times New Roman" pitchFamily="18" charset="0"/>
              </a:rPr>
              <a:t>từ</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hoạt</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động</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sinh</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hoạt</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văn</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phòng</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có</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khối</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lượng</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nhỏ</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dự</a:t>
            </a:r>
            <a:r>
              <a:rPr lang="en-US" b="1" dirty="0">
                <a:solidFill>
                  <a:schemeClr val="accent1"/>
                </a:solidFill>
                <a:latin typeface="Times New Roman" pitchFamily="18" charset="0"/>
                <a:cs typeface="Times New Roman" pitchFamily="18" charset="0"/>
              </a:rPr>
              <a:t> </a:t>
            </a:r>
            <a:r>
              <a:rPr lang="en-US" b="1" dirty="0" err="1">
                <a:solidFill>
                  <a:schemeClr val="accent1"/>
                </a:solidFill>
                <a:latin typeface="Times New Roman" pitchFamily="18" charset="0"/>
                <a:cs typeface="Times New Roman" pitchFamily="18" charset="0"/>
              </a:rPr>
              <a:t>kiến</a:t>
            </a:r>
            <a:r>
              <a:rPr lang="en-US" b="1" dirty="0">
                <a:solidFill>
                  <a:schemeClr val="accent1"/>
                </a:solidFill>
                <a:latin typeface="Times New Roman" pitchFamily="18" charset="0"/>
                <a:cs typeface="Times New Roman" pitchFamily="18" charset="0"/>
              </a:rPr>
              <a:t> &lt; 300 kg/</a:t>
            </a:r>
            <a:r>
              <a:rPr lang="en-US" b="1" dirty="0" err="1">
                <a:solidFill>
                  <a:schemeClr val="accent1"/>
                </a:solidFill>
                <a:latin typeface="Times New Roman" pitchFamily="18" charset="0"/>
                <a:cs typeface="Times New Roman" pitchFamily="18" charset="0"/>
              </a:rPr>
              <a:t>ngày</a:t>
            </a:r>
            <a:r>
              <a:rPr lang="en-US" b="1" dirty="0">
                <a:solidFill>
                  <a:schemeClr val="accent1"/>
                </a:solidFill>
                <a:latin typeface="Times New Roman" pitchFamily="18" charset="0"/>
                <a:cs typeface="Times New Roman" pitchFamily="18" charset="0"/>
              </a:rPr>
              <a:t>) </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Quản</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lý</a:t>
            </a:r>
            <a:r>
              <a:rPr lang="en-US" b="1" dirty="0">
                <a:solidFill>
                  <a:schemeClr val="accent1"/>
                </a:solidFill>
                <a:latin typeface="Times New Roman" pitchFamily="18" charset="0"/>
                <a:cs typeface="Times New Roman" pitchFamily="18" charset="0"/>
                <a:sym typeface="Wingdings" pitchFamily="2" charset="2"/>
              </a:rPr>
              <a:t> CTRSH </a:t>
            </a:r>
            <a:r>
              <a:rPr lang="en-US" b="1" dirty="0" err="1">
                <a:solidFill>
                  <a:schemeClr val="accent1"/>
                </a:solidFill>
                <a:latin typeface="Times New Roman" pitchFamily="18" charset="0"/>
                <a:cs typeface="Times New Roman" pitchFamily="18" charset="0"/>
                <a:sym typeface="Wingdings" pitchFamily="2" charset="2"/>
              </a:rPr>
              <a:t>như</a:t>
            </a:r>
            <a:r>
              <a:rPr lang="en-US" b="1" dirty="0">
                <a:solidFill>
                  <a:schemeClr val="accent1"/>
                </a:solidFill>
                <a:latin typeface="Times New Roman" pitchFamily="18" charset="0"/>
                <a:cs typeface="Times New Roman" pitchFamily="18" charset="0"/>
                <a:sym typeface="Wingdings" pitchFamily="2" charset="2"/>
              </a:rPr>
              <a:t> HGĐ (</a:t>
            </a:r>
            <a:r>
              <a:rPr lang="en-US" b="1" dirty="0" err="1">
                <a:solidFill>
                  <a:schemeClr val="accent1"/>
                </a:solidFill>
                <a:latin typeface="Times New Roman" pitchFamily="18" charset="0"/>
                <a:cs typeface="Times New Roman" pitchFamily="18" charset="0"/>
                <a:sym typeface="Wingdings" pitchFamily="2" charset="2"/>
              </a:rPr>
              <a:t>tính</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đúng</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đủ</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hoặc</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chuyển</a:t>
            </a:r>
            <a:r>
              <a:rPr lang="en-US" b="1" dirty="0">
                <a:solidFill>
                  <a:schemeClr val="accent1"/>
                </a:solidFill>
                <a:latin typeface="Times New Roman" pitchFamily="18" charset="0"/>
                <a:cs typeface="Times New Roman" pitchFamily="18" charset="0"/>
                <a:sym typeface="Wingdings" pitchFamily="2" charset="2"/>
              </a:rPr>
              <a:t> </a:t>
            </a:r>
            <a:r>
              <a:rPr lang="en-US" b="1" dirty="0" err="1">
                <a:solidFill>
                  <a:schemeClr val="accent1"/>
                </a:solidFill>
                <a:latin typeface="Times New Roman" pitchFamily="18" charset="0"/>
                <a:cs typeface="Times New Roman" pitchFamily="18" charset="0"/>
                <a:sym typeface="Wingdings" pitchFamily="2" charset="2"/>
              </a:rPr>
              <a:t>giao</a:t>
            </a:r>
            <a:r>
              <a:rPr lang="en-US" b="1" dirty="0">
                <a:solidFill>
                  <a:schemeClr val="accent1"/>
                </a:solidFill>
                <a:latin typeface="Times New Roman" pitchFamily="18" charset="0"/>
                <a:cs typeface="Times New Roman" pitchFamily="18" charset="0"/>
                <a:sym typeface="Wingdings" pitchFamily="2" charset="2"/>
              </a:rPr>
              <a:t>.</a:t>
            </a:r>
            <a:endParaRPr lang="en-US"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41057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160" y="228600"/>
            <a:ext cx="8229600" cy="480448"/>
          </a:xfrm>
        </p:spPr>
        <p:txBody>
          <a:bodyPr>
            <a:normAutofit fontScale="90000"/>
          </a:bodyPr>
          <a:lstStyle/>
          <a:p>
            <a:pPr algn="ctr"/>
            <a:r>
              <a:rPr lang="en-US" sz="3200" b="1" dirty="0">
                <a:latin typeface="Times New Roman" pitchFamily="18" charset="0"/>
                <a:cs typeface="Times New Roman" pitchFamily="18" charset="0"/>
              </a:rPr>
              <a:t>QUẢN LÝ </a:t>
            </a:r>
            <a:r>
              <a:rPr lang="en-US" sz="3200" b="1" dirty="0">
                <a:latin typeface="Times New Roman" pitchFamily="18" charset="0"/>
                <a:cs typeface="Times New Roman" pitchFamily="18" charset="0"/>
              </a:rPr>
              <a:t>CTRCNTT</a:t>
            </a:r>
            <a:endParaRPr lang="en-US" sz="3200" b="1" dirty="0">
              <a:latin typeface="Times New Roman" pitchFamily="18" charset="0"/>
              <a:cs typeface="Times New Roman" pitchFamily="18" charset="0"/>
            </a:endParaRPr>
          </a:p>
        </p:txBody>
      </p:sp>
      <p:sp>
        <p:nvSpPr>
          <p:cNvPr id="7" name="Rectangle 6"/>
          <p:cNvSpPr/>
          <p:nvPr/>
        </p:nvSpPr>
        <p:spPr>
          <a:xfrm>
            <a:off x="1887358" y="914401"/>
            <a:ext cx="4742042" cy="1200329"/>
          </a:xfrm>
          <a:prstGeom prst="rect">
            <a:avLst/>
          </a:prstGeom>
        </p:spPr>
        <p:txBody>
          <a:bodyPr wrap="square">
            <a:spAutoFit/>
          </a:bodyPr>
          <a:lstStyle/>
          <a:p>
            <a:pPr algn="just"/>
            <a:r>
              <a:rPr lang="en-US" b="1" dirty="0" err="1"/>
              <a:t>Phân</a:t>
            </a:r>
            <a:r>
              <a:rPr lang="en-US" b="1" dirty="0"/>
              <a:t> </a:t>
            </a:r>
            <a:r>
              <a:rPr lang="en-US" b="1" dirty="0" err="1"/>
              <a:t>loại</a:t>
            </a:r>
            <a:r>
              <a:rPr lang="en-US" b="1" dirty="0"/>
              <a:t> CTRCNTT: 3 </a:t>
            </a:r>
            <a:r>
              <a:rPr lang="en-US" b="1" dirty="0" err="1"/>
              <a:t>nhóm</a:t>
            </a:r>
            <a:endParaRPr lang="en-US" b="1" dirty="0"/>
          </a:p>
          <a:p>
            <a:pPr marL="285750" indent="-285750" algn="just">
              <a:buFont typeface="Wingdings" pitchFamily="2" charset="2"/>
              <a:buChar char="ü"/>
            </a:pPr>
            <a:r>
              <a:rPr lang="en-US" b="1" dirty="0" err="1"/>
              <a:t>Tái</a:t>
            </a:r>
            <a:r>
              <a:rPr lang="en-US" b="1" dirty="0"/>
              <a:t> </a:t>
            </a:r>
            <a:r>
              <a:rPr lang="en-US" b="1" dirty="0" err="1"/>
              <a:t>sử</a:t>
            </a:r>
            <a:r>
              <a:rPr lang="en-US" b="1" dirty="0"/>
              <a:t> </a:t>
            </a:r>
            <a:r>
              <a:rPr lang="en-US" b="1" dirty="0" err="1"/>
              <a:t>dụng</a:t>
            </a:r>
            <a:r>
              <a:rPr lang="en-US" b="1" dirty="0"/>
              <a:t>, </a:t>
            </a:r>
            <a:r>
              <a:rPr lang="en-US" b="1" dirty="0" err="1"/>
              <a:t>tái</a:t>
            </a:r>
            <a:r>
              <a:rPr lang="en-US" b="1" dirty="0"/>
              <a:t> </a:t>
            </a:r>
            <a:r>
              <a:rPr lang="en-US" b="1" dirty="0" err="1"/>
              <a:t>chế</a:t>
            </a:r>
            <a:r>
              <a:rPr lang="en-US" b="1" dirty="0"/>
              <a:t> </a:t>
            </a:r>
            <a:r>
              <a:rPr lang="en-US" b="1" dirty="0" err="1"/>
              <a:t>làm</a:t>
            </a:r>
            <a:r>
              <a:rPr lang="en-US" b="1" dirty="0"/>
              <a:t> NLSX </a:t>
            </a:r>
            <a:r>
              <a:rPr lang="en-US" b="1" dirty="0">
                <a:sym typeface="Wingdings" pitchFamily="2" charset="2"/>
              </a:rPr>
              <a:t> SP, HH</a:t>
            </a:r>
            <a:endParaRPr lang="en-US" b="1" dirty="0"/>
          </a:p>
          <a:p>
            <a:pPr marL="285750" indent="-285750" algn="just">
              <a:buFont typeface="Wingdings" pitchFamily="2" charset="2"/>
              <a:buChar char="ü"/>
            </a:pPr>
            <a:r>
              <a:rPr lang="en-US" b="1" dirty="0"/>
              <a:t>VLXD </a:t>
            </a:r>
            <a:r>
              <a:rPr lang="en-US" b="1" dirty="0" err="1"/>
              <a:t>và</a:t>
            </a:r>
            <a:r>
              <a:rPr lang="en-US" b="1" dirty="0"/>
              <a:t> san </a:t>
            </a:r>
            <a:r>
              <a:rPr lang="en-US" b="1" dirty="0" err="1"/>
              <a:t>lấp</a:t>
            </a:r>
            <a:r>
              <a:rPr lang="en-US" b="1" dirty="0"/>
              <a:t> </a:t>
            </a:r>
            <a:r>
              <a:rPr lang="en-US" b="1" dirty="0" err="1"/>
              <a:t>mặt</a:t>
            </a:r>
            <a:r>
              <a:rPr lang="en-US" b="1" dirty="0"/>
              <a:t> </a:t>
            </a:r>
            <a:r>
              <a:rPr lang="en-US" b="1" dirty="0" err="1"/>
              <a:t>bằng</a:t>
            </a:r>
            <a:r>
              <a:rPr lang="en-US" b="1" dirty="0"/>
              <a:t> </a:t>
            </a:r>
            <a:r>
              <a:rPr lang="en-US" b="1" dirty="0">
                <a:sym typeface="Wingdings" pitchFamily="2" charset="2"/>
              </a:rPr>
              <a:t> </a:t>
            </a:r>
            <a:r>
              <a:rPr lang="en-US" b="1" dirty="0">
                <a:sym typeface="Wingdings" pitchFamily="2" charset="2"/>
              </a:rPr>
              <a:t>T</a:t>
            </a:r>
            <a:r>
              <a:rPr lang="en-US" b="1" dirty="0">
                <a:sym typeface="Wingdings" pitchFamily="2" charset="2"/>
              </a:rPr>
              <a:t>heo  QC</a:t>
            </a:r>
            <a:endParaRPr lang="en-US" b="1" dirty="0"/>
          </a:p>
          <a:p>
            <a:pPr marL="285750" indent="-285750" algn="just">
              <a:buFont typeface="Wingdings" pitchFamily="2" charset="2"/>
              <a:buChar char="ü"/>
            </a:pPr>
            <a:r>
              <a:rPr lang="en-US" b="1" dirty="0" err="1">
                <a:solidFill>
                  <a:srgbClr val="FF0000"/>
                </a:solidFill>
              </a:rPr>
              <a:t>Phải</a:t>
            </a:r>
            <a:r>
              <a:rPr lang="en-US" b="1" dirty="0">
                <a:solidFill>
                  <a:srgbClr val="FF0000"/>
                </a:solidFill>
              </a:rPr>
              <a:t> </a:t>
            </a:r>
            <a:r>
              <a:rPr lang="en-US" b="1" dirty="0" err="1">
                <a:solidFill>
                  <a:srgbClr val="FF0000"/>
                </a:solidFill>
              </a:rPr>
              <a:t>xử</a:t>
            </a:r>
            <a:r>
              <a:rPr lang="en-US" b="1" dirty="0">
                <a:solidFill>
                  <a:srgbClr val="FF0000"/>
                </a:solidFill>
              </a:rPr>
              <a:t> </a:t>
            </a:r>
            <a:r>
              <a:rPr lang="en-US" b="1" dirty="0" err="1">
                <a:solidFill>
                  <a:srgbClr val="FF0000"/>
                </a:solidFill>
              </a:rPr>
              <a:t>lý</a:t>
            </a:r>
            <a:endParaRPr lang="en-US" b="1" dirty="0">
              <a:solidFill>
                <a:srgbClr val="FF0000"/>
              </a:solidFill>
            </a:endParaRPr>
          </a:p>
        </p:txBody>
      </p:sp>
      <p:sp>
        <p:nvSpPr>
          <p:cNvPr id="4" name="Rectangle 3"/>
          <p:cNvSpPr/>
          <p:nvPr/>
        </p:nvSpPr>
        <p:spPr>
          <a:xfrm>
            <a:off x="6654800" y="914400"/>
            <a:ext cx="3479800" cy="923330"/>
          </a:xfrm>
          <a:prstGeom prst="rect">
            <a:avLst/>
          </a:prstGeom>
        </p:spPr>
        <p:txBody>
          <a:bodyPr wrap="square">
            <a:spAutoFit/>
          </a:bodyPr>
          <a:lstStyle/>
          <a:p>
            <a:r>
              <a:rPr lang="en-US" b="1" dirty="0" err="1">
                <a:solidFill>
                  <a:srgbClr val="FF0000"/>
                </a:solidFill>
              </a:rPr>
              <a:t>Không</a:t>
            </a:r>
            <a:r>
              <a:rPr lang="en-US" b="1" dirty="0">
                <a:solidFill>
                  <a:srgbClr val="FF0000"/>
                </a:solidFill>
              </a:rPr>
              <a:t> </a:t>
            </a:r>
            <a:r>
              <a:rPr lang="en-US" b="1" dirty="0" err="1">
                <a:solidFill>
                  <a:srgbClr val="FF0000"/>
                </a:solidFill>
              </a:rPr>
              <a:t>phân</a:t>
            </a:r>
            <a:r>
              <a:rPr lang="en-US" b="1" dirty="0">
                <a:solidFill>
                  <a:srgbClr val="FF0000"/>
                </a:solidFill>
              </a:rPr>
              <a:t> </a:t>
            </a:r>
            <a:r>
              <a:rPr lang="en-US" b="1" dirty="0" err="1">
                <a:solidFill>
                  <a:srgbClr val="FF0000"/>
                </a:solidFill>
              </a:rPr>
              <a:t>loại</a:t>
            </a:r>
            <a:r>
              <a:rPr lang="en-US" b="1" dirty="0">
                <a:solidFill>
                  <a:srgbClr val="FF0000"/>
                </a:solidFill>
              </a:rPr>
              <a:t>:</a:t>
            </a:r>
            <a:endParaRPr lang="en-US" b="1" dirty="0">
              <a:solidFill>
                <a:srgbClr val="FF0000"/>
              </a:solidFill>
            </a:endParaRPr>
          </a:p>
          <a:p>
            <a:r>
              <a:rPr lang="en-US" b="1" dirty="0" err="1">
                <a:solidFill>
                  <a:srgbClr val="FF0000"/>
                </a:solidFill>
                <a:sym typeface="Wingdings" pitchFamily="2" charset="2"/>
              </a:rPr>
              <a:t>Lẫn</a:t>
            </a:r>
            <a:r>
              <a:rPr lang="en-US" b="1" dirty="0">
                <a:solidFill>
                  <a:srgbClr val="FF0000"/>
                </a:solidFill>
                <a:sym typeface="Wingdings" pitchFamily="2" charset="2"/>
              </a:rPr>
              <a:t> CT </a:t>
            </a:r>
            <a:r>
              <a:rPr lang="en-US" b="1" dirty="0" err="1">
                <a:solidFill>
                  <a:srgbClr val="FF0000"/>
                </a:solidFill>
                <a:sym typeface="Wingdings" pitchFamily="2" charset="2"/>
              </a:rPr>
              <a:t>phải</a:t>
            </a:r>
            <a:r>
              <a:rPr lang="en-US" b="1" dirty="0">
                <a:solidFill>
                  <a:srgbClr val="FF0000"/>
                </a:solidFill>
                <a:sym typeface="Wingdings" pitchFamily="2" charset="2"/>
              </a:rPr>
              <a:t> </a:t>
            </a:r>
            <a:r>
              <a:rPr lang="en-US" b="1" dirty="0" err="1">
                <a:solidFill>
                  <a:srgbClr val="FF0000"/>
                </a:solidFill>
                <a:sym typeface="Wingdings" pitchFamily="2" charset="2"/>
              </a:rPr>
              <a:t>xử</a:t>
            </a:r>
            <a:r>
              <a:rPr lang="en-US" b="1" dirty="0">
                <a:solidFill>
                  <a:srgbClr val="FF0000"/>
                </a:solidFill>
                <a:sym typeface="Wingdings" pitchFamily="2" charset="2"/>
              </a:rPr>
              <a:t> </a:t>
            </a:r>
            <a:r>
              <a:rPr lang="en-US" b="1" dirty="0" err="1">
                <a:solidFill>
                  <a:srgbClr val="FF0000"/>
                </a:solidFill>
                <a:sym typeface="Wingdings" pitchFamily="2" charset="2"/>
              </a:rPr>
              <a:t>lý</a:t>
            </a:r>
            <a:r>
              <a:rPr lang="en-US" b="1" dirty="0">
                <a:solidFill>
                  <a:srgbClr val="FF0000"/>
                </a:solidFill>
                <a:sym typeface="Wingdings" pitchFamily="2" charset="2"/>
              </a:rPr>
              <a:t>  </a:t>
            </a:r>
            <a:r>
              <a:rPr lang="en-US" b="1" dirty="0" err="1">
                <a:solidFill>
                  <a:srgbClr val="FF0000"/>
                </a:solidFill>
                <a:sym typeface="Wingdings" pitchFamily="2" charset="2"/>
              </a:rPr>
              <a:t>Xử</a:t>
            </a:r>
            <a:r>
              <a:rPr lang="en-US" b="1" dirty="0">
                <a:solidFill>
                  <a:srgbClr val="FF0000"/>
                </a:solidFill>
                <a:sym typeface="Wingdings" pitchFamily="2" charset="2"/>
              </a:rPr>
              <a:t> </a:t>
            </a:r>
            <a:r>
              <a:rPr lang="en-US" b="1" dirty="0" err="1">
                <a:solidFill>
                  <a:srgbClr val="FF0000"/>
                </a:solidFill>
                <a:sym typeface="Wingdings" pitchFamily="2" charset="2"/>
              </a:rPr>
              <a:t>lý</a:t>
            </a:r>
            <a:endParaRPr lang="en-US" b="1" dirty="0">
              <a:solidFill>
                <a:srgbClr val="FF0000"/>
              </a:solidFill>
              <a:sym typeface="Wingdings" pitchFamily="2" charset="2"/>
            </a:endParaRPr>
          </a:p>
          <a:p>
            <a:r>
              <a:rPr lang="en-US" b="1" dirty="0" err="1">
                <a:solidFill>
                  <a:srgbClr val="FF0000"/>
                </a:solidFill>
                <a:sym typeface="Wingdings" pitchFamily="2" charset="2"/>
              </a:rPr>
              <a:t>Lẫn</a:t>
            </a:r>
            <a:r>
              <a:rPr lang="en-US" b="1" dirty="0">
                <a:solidFill>
                  <a:srgbClr val="FF0000"/>
                </a:solidFill>
                <a:sym typeface="Wingdings" pitchFamily="2" charset="2"/>
              </a:rPr>
              <a:t> </a:t>
            </a:r>
            <a:r>
              <a:rPr lang="en-US" b="1" dirty="0">
                <a:solidFill>
                  <a:srgbClr val="FF0000"/>
                </a:solidFill>
                <a:sym typeface="Wingdings" pitchFamily="2" charset="2"/>
              </a:rPr>
              <a:t>CTNH  </a:t>
            </a:r>
            <a:r>
              <a:rPr lang="en-US" b="1" dirty="0" err="1">
                <a:solidFill>
                  <a:srgbClr val="FF0000"/>
                </a:solidFill>
                <a:sym typeface="Wingdings" pitchFamily="2" charset="2"/>
              </a:rPr>
              <a:t>Xử</a:t>
            </a:r>
            <a:r>
              <a:rPr lang="en-US" b="1" dirty="0">
                <a:solidFill>
                  <a:srgbClr val="FF0000"/>
                </a:solidFill>
                <a:sym typeface="Wingdings" pitchFamily="2" charset="2"/>
              </a:rPr>
              <a:t> </a:t>
            </a:r>
            <a:r>
              <a:rPr lang="en-US" b="1" dirty="0" err="1">
                <a:solidFill>
                  <a:srgbClr val="FF0000"/>
                </a:solidFill>
                <a:sym typeface="Wingdings" pitchFamily="2" charset="2"/>
              </a:rPr>
              <a:t>lý</a:t>
            </a:r>
            <a:r>
              <a:rPr lang="en-US" b="1" dirty="0">
                <a:solidFill>
                  <a:srgbClr val="FF0000"/>
                </a:solidFill>
                <a:sym typeface="Wingdings" pitchFamily="2" charset="2"/>
              </a:rPr>
              <a:t> </a:t>
            </a:r>
            <a:r>
              <a:rPr lang="en-US" b="1" dirty="0" err="1">
                <a:solidFill>
                  <a:srgbClr val="FF0000"/>
                </a:solidFill>
                <a:sym typeface="Wingdings" pitchFamily="2" charset="2"/>
              </a:rPr>
              <a:t>như</a:t>
            </a:r>
            <a:r>
              <a:rPr lang="en-US" b="1" dirty="0">
                <a:solidFill>
                  <a:srgbClr val="FF0000"/>
                </a:solidFill>
                <a:sym typeface="Wingdings" pitchFamily="2" charset="2"/>
              </a:rPr>
              <a:t> CTNH</a:t>
            </a:r>
            <a:endParaRPr lang="en-US" b="1" dirty="0">
              <a:solidFill>
                <a:srgbClr val="FF0000"/>
              </a:solidFill>
            </a:endParaRPr>
          </a:p>
        </p:txBody>
      </p:sp>
      <p:pic>
        <p:nvPicPr>
          <p:cNvPr id="10" name="Picture 2" descr="Thu mua giấy phế liệu - Giá giấy vụn bao nhiêu tiền 1k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1320" y="4496421"/>
            <a:ext cx="2476500" cy="20348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Sử dụng tro bay làm vật liệu san lấp mặt bằng - CafeLand.V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1" y="4495801"/>
            <a:ext cx="2842437" cy="20526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hất thải công nghiệp là gì? Tại sao cần phải xử lý chất thả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4496421"/>
            <a:ext cx="2875194" cy="203488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876800" y="2438401"/>
            <a:ext cx="5715000" cy="2031325"/>
          </a:xfrm>
          <a:prstGeom prst="rect">
            <a:avLst/>
          </a:prstGeom>
        </p:spPr>
        <p:txBody>
          <a:bodyPr wrap="square">
            <a:spAutoFit/>
          </a:bodyPr>
          <a:lstStyle/>
          <a:p>
            <a:pPr algn="just"/>
            <a:r>
              <a:rPr lang="vi-VN" b="1" dirty="0">
                <a:solidFill>
                  <a:srgbClr val="0070C0"/>
                </a:solidFill>
              </a:rPr>
              <a:t>Tổ </a:t>
            </a:r>
            <a:r>
              <a:rPr lang="vi-VN" b="1" dirty="0">
                <a:solidFill>
                  <a:srgbClr val="0070C0"/>
                </a:solidFill>
              </a:rPr>
              <a:t>chức</a:t>
            </a:r>
            <a:r>
              <a:rPr lang="en-US" b="1" dirty="0">
                <a:solidFill>
                  <a:srgbClr val="0070C0"/>
                </a:solidFill>
              </a:rPr>
              <a:t> </a:t>
            </a:r>
            <a:r>
              <a:rPr lang="vi-VN" b="1" dirty="0">
                <a:solidFill>
                  <a:srgbClr val="0070C0"/>
                </a:solidFill>
              </a:rPr>
              <a:t>phát </a:t>
            </a:r>
            <a:r>
              <a:rPr lang="vi-VN" b="1" dirty="0">
                <a:solidFill>
                  <a:srgbClr val="0070C0"/>
                </a:solidFill>
              </a:rPr>
              <a:t>sinh </a:t>
            </a:r>
            <a:r>
              <a:rPr lang="vi-VN" b="1" dirty="0">
                <a:solidFill>
                  <a:srgbClr val="0070C0"/>
                </a:solidFill>
              </a:rPr>
              <a:t>CT </a:t>
            </a:r>
            <a:r>
              <a:rPr lang="vi-VN" b="1" dirty="0">
                <a:solidFill>
                  <a:srgbClr val="FF0000"/>
                </a:solidFill>
              </a:rPr>
              <a:t>phải xử lý </a:t>
            </a:r>
            <a:r>
              <a:rPr lang="vi-VN" b="1" dirty="0">
                <a:solidFill>
                  <a:srgbClr val="0070C0"/>
                </a:solidFill>
              </a:rPr>
              <a:t>được tự tái chế, xử </a:t>
            </a:r>
            <a:r>
              <a:rPr lang="vi-VN" b="1" dirty="0">
                <a:solidFill>
                  <a:srgbClr val="0070C0"/>
                </a:solidFill>
              </a:rPr>
              <a:t>l</a:t>
            </a:r>
            <a:r>
              <a:rPr lang="en-US" b="1" dirty="0">
                <a:solidFill>
                  <a:srgbClr val="0070C0"/>
                </a:solidFill>
              </a:rPr>
              <a:t>ý</a:t>
            </a:r>
            <a:r>
              <a:rPr lang="vi-VN" b="1" dirty="0">
                <a:solidFill>
                  <a:srgbClr val="0070C0"/>
                </a:solidFill>
              </a:rPr>
              <a:t>: </a:t>
            </a:r>
            <a:endParaRPr lang="en-US" b="1" dirty="0">
              <a:solidFill>
                <a:srgbClr val="0070C0"/>
              </a:solidFill>
            </a:endParaRPr>
          </a:p>
          <a:p>
            <a:pPr marL="285750" indent="-285750" algn="just">
              <a:buFont typeface="Wingdings" pitchFamily="2" charset="2"/>
              <a:buChar char="ü"/>
            </a:pPr>
            <a:r>
              <a:rPr lang="vi-VN" b="1" dirty="0">
                <a:solidFill>
                  <a:srgbClr val="0070C0"/>
                </a:solidFill>
              </a:rPr>
              <a:t>Thực </a:t>
            </a:r>
            <a:r>
              <a:rPr lang="vi-VN" b="1" dirty="0">
                <a:solidFill>
                  <a:srgbClr val="0070C0"/>
                </a:solidFill>
              </a:rPr>
              <a:t>hiện bằng công trình </a:t>
            </a:r>
            <a:r>
              <a:rPr lang="en-US" b="1" dirty="0">
                <a:solidFill>
                  <a:srgbClr val="0070C0"/>
                </a:solidFill>
              </a:rPr>
              <a:t>BVMT</a:t>
            </a:r>
            <a:r>
              <a:rPr lang="vi-VN" b="1" dirty="0">
                <a:solidFill>
                  <a:srgbClr val="0070C0"/>
                </a:solidFill>
              </a:rPr>
              <a:t>, </a:t>
            </a:r>
            <a:r>
              <a:rPr lang="vi-VN" b="1" dirty="0">
                <a:solidFill>
                  <a:srgbClr val="0070C0"/>
                </a:solidFill>
              </a:rPr>
              <a:t>thiết bị </a:t>
            </a:r>
            <a:r>
              <a:rPr lang="en-US" b="1" dirty="0">
                <a:solidFill>
                  <a:srgbClr val="0070C0"/>
                </a:solidFill>
              </a:rPr>
              <a:t>SX </a:t>
            </a:r>
            <a:r>
              <a:rPr lang="vi-VN" b="1" dirty="0">
                <a:solidFill>
                  <a:srgbClr val="0070C0"/>
                </a:solidFill>
              </a:rPr>
              <a:t>sẵn </a:t>
            </a:r>
            <a:r>
              <a:rPr lang="vi-VN" b="1" dirty="0">
                <a:solidFill>
                  <a:srgbClr val="0070C0"/>
                </a:solidFill>
              </a:rPr>
              <a:t>có; </a:t>
            </a:r>
            <a:endParaRPr lang="en-US" b="1" dirty="0">
              <a:solidFill>
                <a:srgbClr val="0070C0"/>
              </a:solidFill>
            </a:endParaRPr>
          </a:p>
          <a:p>
            <a:pPr marL="285750" indent="-285750" algn="just">
              <a:buFont typeface="Wingdings" pitchFamily="2" charset="2"/>
              <a:buChar char="ü"/>
            </a:pPr>
            <a:r>
              <a:rPr lang="en-US" b="1" dirty="0">
                <a:solidFill>
                  <a:srgbClr val="0070C0"/>
                </a:solidFill>
              </a:rPr>
              <a:t>P</a:t>
            </a:r>
            <a:r>
              <a:rPr lang="vi-VN" b="1" dirty="0">
                <a:solidFill>
                  <a:srgbClr val="0070C0"/>
                </a:solidFill>
              </a:rPr>
              <a:t>hù </a:t>
            </a:r>
            <a:r>
              <a:rPr lang="vi-VN" b="1" dirty="0">
                <a:solidFill>
                  <a:srgbClr val="0070C0"/>
                </a:solidFill>
              </a:rPr>
              <a:t>hợp với </a:t>
            </a:r>
            <a:r>
              <a:rPr lang="en-US" b="1" dirty="0">
                <a:solidFill>
                  <a:srgbClr val="0070C0"/>
                </a:solidFill>
              </a:rPr>
              <a:t>QĐ </a:t>
            </a:r>
            <a:r>
              <a:rPr lang="vi-VN" b="1" dirty="0">
                <a:solidFill>
                  <a:srgbClr val="0070C0"/>
                </a:solidFill>
              </a:rPr>
              <a:t>phê </a:t>
            </a:r>
            <a:r>
              <a:rPr lang="vi-VN" b="1" dirty="0">
                <a:solidFill>
                  <a:srgbClr val="0070C0"/>
                </a:solidFill>
              </a:rPr>
              <a:t>duyệt ĐTM, </a:t>
            </a:r>
            <a:r>
              <a:rPr lang="en-US" b="1" dirty="0">
                <a:solidFill>
                  <a:srgbClr val="0070C0"/>
                </a:solidFill>
              </a:rPr>
              <a:t>GPMT</a:t>
            </a:r>
            <a:r>
              <a:rPr lang="vi-VN" b="1" dirty="0">
                <a:solidFill>
                  <a:srgbClr val="0070C0"/>
                </a:solidFill>
              </a:rPr>
              <a:t>; </a:t>
            </a:r>
            <a:endParaRPr lang="en-US" b="1" dirty="0">
              <a:solidFill>
                <a:srgbClr val="0070C0"/>
              </a:solidFill>
            </a:endParaRPr>
          </a:p>
          <a:p>
            <a:pPr marL="285750" indent="-285750" algn="just">
              <a:buFont typeface="Wingdings" pitchFamily="2" charset="2"/>
              <a:buChar char="ü"/>
            </a:pPr>
            <a:r>
              <a:rPr lang="en-US" b="1" dirty="0">
                <a:solidFill>
                  <a:srgbClr val="0070C0"/>
                </a:solidFill>
              </a:rPr>
              <a:t>KO </a:t>
            </a:r>
            <a:r>
              <a:rPr lang="vi-VN" b="1" dirty="0">
                <a:solidFill>
                  <a:srgbClr val="0070C0"/>
                </a:solidFill>
              </a:rPr>
              <a:t>đầu </a:t>
            </a:r>
            <a:r>
              <a:rPr lang="vi-VN" b="1" dirty="0">
                <a:solidFill>
                  <a:srgbClr val="0070C0"/>
                </a:solidFill>
              </a:rPr>
              <a:t>tư mới lò đốt và </a:t>
            </a:r>
            <a:r>
              <a:rPr lang="en-US" b="1" dirty="0">
                <a:solidFill>
                  <a:srgbClr val="0070C0"/>
                </a:solidFill>
              </a:rPr>
              <a:t>BCL</a:t>
            </a:r>
            <a:r>
              <a:rPr lang="vi-VN" b="1" dirty="0">
                <a:solidFill>
                  <a:srgbClr val="0070C0"/>
                </a:solidFill>
              </a:rPr>
              <a:t>, </a:t>
            </a:r>
            <a:r>
              <a:rPr lang="vi-VN" b="1" dirty="0">
                <a:solidFill>
                  <a:srgbClr val="0070C0"/>
                </a:solidFill>
              </a:rPr>
              <a:t>trừ trường hợp phù hợp các quy hoạch có liên quan.</a:t>
            </a:r>
          </a:p>
        </p:txBody>
      </p:sp>
      <p:sp>
        <p:nvSpPr>
          <p:cNvPr id="14" name="Rectangle 13"/>
          <p:cNvSpPr/>
          <p:nvPr/>
        </p:nvSpPr>
        <p:spPr>
          <a:xfrm>
            <a:off x="1679574" y="2438400"/>
            <a:ext cx="3121026" cy="1477328"/>
          </a:xfrm>
          <a:prstGeom prst="rect">
            <a:avLst/>
          </a:prstGeom>
        </p:spPr>
        <p:txBody>
          <a:bodyPr wrap="square">
            <a:spAutoFit/>
          </a:bodyPr>
          <a:lstStyle/>
          <a:p>
            <a:pPr marL="285750" indent="-285750" algn="just">
              <a:buFont typeface="Wingdings" pitchFamily="2" charset="2"/>
              <a:buChar char="ü"/>
            </a:pPr>
            <a:r>
              <a:rPr lang="en-US" b="1" dirty="0" err="1">
                <a:solidFill>
                  <a:srgbClr val="0070C0"/>
                </a:solidFill>
              </a:rPr>
              <a:t>Lưu</a:t>
            </a:r>
            <a:r>
              <a:rPr lang="en-US" b="1" dirty="0">
                <a:solidFill>
                  <a:srgbClr val="0070C0"/>
                </a:solidFill>
              </a:rPr>
              <a:t> </a:t>
            </a:r>
            <a:r>
              <a:rPr lang="en-US" b="1" dirty="0" err="1">
                <a:solidFill>
                  <a:srgbClr val="0070C0"/>
                </a:solidFill>
              </a:rPr>
              <a:t>giữ</a:t>
            </a:r>
            <a:r>
              <a:rPr lang="en-US" b="1" dirty="0">
                <a:solidFill>
                  <a:srgbClr val="0070C0"/>
                </a:solidFill>
              </a:rPr>
              <a:t>: </a:t>
            </a:r>
            <a:r>
              <a:rPr lang="en-US" b="1" dirty="0" err="1">
                <a:solidFill>
                  <a:srgbClr val="0070C0"/>
                </a:solidFill>
              </a:rPr>
              <a:t>Thiết</a:t>
            </a:r>
            <a:r>
              <a:rPr lang="en-US" b="1" dirty="0">
                <a:solidFill>
                  <a:srgbClr val="0070C0"/>
                </a:solidFill>
              </a:rPr>
              <a:t> </a:t>
            </a:r>
            <a:r>
              <a:rPr lang="en-US" b="1" dirty="0" err="1">
                <a:solidFill>
                  <a:srgbClr val="0070C0"/>
                </a:solidFill>
              </a:rPr>
              <a:t>bị</a:t>
            </a:r>
            <a:r>
              <a:rPr lang="en-US" b="1" dirty="0">
                <a:solidFill>
                  <a:srgbClr val="0070C0"/>
                </a:solidFill>
              </a:rPr>
              <a:t>, </a:t>
            </a:r>
            <a:r>
              <a:rPr lang="en-US" b="1" dirty="0" err="1">
                <a:solidFill>
                  <a:srgbClr val="0070C0"/>
                </a:solidFill>
              </a:rPr>
              <a:t>dụng</a:t>
            </a:r>
            <a:r>
              <a:rPr lang="en-US" b="1" dirty="0">
                <a:solidFill>
                  <a:srgbClr val="0070C0"/>
                </a:solidFill>
              </a:rPr>
              <a:t> </a:t>
            </a:r>
            <a:r>
              <a:rPr lang="en-US" b="1" dirty="0" err="1">
                <a:solidFill>
                  <a:srgbClr val="0070C0"/>
                </a:solidFill>
              </a:rPr>
              <a:t>cụ</a:t>
            </a:r>
            <a:r>
              <a:rPr lang="en-US" b="1" dirty="0">
                <a:solidFill>
                  <a:srgbClr val="0070C0"/>
                </a:solidFill>
              </a:rPr>
              <a:t>, </a:t>
            </a:r>
            <a:r>
              <a:rPr lang="en-US" b="1" dirty="0" err="1">
                <a:solidFill>
                  <a:srgbClr val="0070C0"/>
                </a:solidFill>
              </a:rPr>
              <a:t>khu</a:t>
            </a:r>
            <a:r>
              <a:rPr lang="en-US" b="1" dirty="0">
                <a:solidFill>
                  <a:srgbClr val="0070C0"/>
                </a:solidFill>
              </a:rPr>
              <a:t> </a:t>
            </a:r>
            <a:r>
              <a:rPr lang="en-US" b="1" dirty="0" err="1">
                <a:solidFill>
                  <a:srgbClr val="0070C0"/>
                </a:solidFill>
              </a:rPr>
              <a:t>vực</a:t>
            </a:r>
            <a:r>
              <a:rPr lang="en-US" b="1" dirty="0">
                <a:solidFill>
                  <a:srgbClr val="0070C0"/>
                </a:solidFill>
              </a:rPr>
              <a:t> </a:t>
            </a:r>
            <a:r>
              <a:rPr lang="en-US" b="1" dirty="0" err="1">
                <a:solidFill>
                  <a:srgbClr val="0070C0"/>
                </a:solidFill>
              </a:rPr>
              <a:t>lưu</a:t>
            </a:r>
            <a:r>
              <a:rPr lang="en-US" b="1" dirty="0">
                <a:solidFill>
                  <a:srgbClr val="0070C0"/>
                </a:solidFill>
              </a:rPr>
              <a:t> </a:t>
            </a:r>
            <a:r>
              <a:rPr lang="en-US" b="1" dirty="0" err="1">
                <a:solidFill>
                  <a:srgbClr val="0070C0"/>
                </a:solidFill>
              </a:rPr>
              <a:t>giữ</a:t>
            </a:r>
            <a:r>
              <a:rPr lang="en-US" b="1" dirty="0">
                <a:solidFill>
                  <a:srgbClr val="0070C0"/>
                </a:solidFill>
              </a:rPr>
              <a:t> </a:t>
            </a:r>
            <a:r>
              <a:rPr lang="en-US" b="1" dirty="0" err="1">
                <a:solidFill>
                  <a:srgbClr val="0070C0"/>
                </a:solidFill>
              </a:rPr>
              <a:t>theo</a:t>
            </a:r>
            <a:r>
              <a:rPr lang="en-US" b="1" dirty="0">
                <a:solidFill>
                  <a:srgbClr val="0070C0"/>
                </a:solidFill>
              </a:rPr>
              <a:t> </a:t>
            </a:r>
            <a:r>
              <a:rPr lang="en-US" b="1" dirty="0" err="1">
                <a:solidFill>
                  <a:srgbClr val="0070C0"/>
                </a:solidFill>
              </a:rPr>
              <a:t>quy</a:t>
            </a:r>
            <a:r>
              <a:rPr lang="en-US" b="1" dirty="0">
                <a:solidFill>
                  <a:srgbClr val="0070C0"/>
                </a:solidFill>
              </a:rPr>
              <a:t> </a:t>
            </a:r>
            <a:r>
              <a:rPr lang="en-US" b="1" dirty="0" err="1">
                <a:solidFill>
                  <a:srgbClr val="0070C0"/>
                </a:solidFill>
              </a:rPr>
              <a:t>định</a:t>
            </a:r>
            <a:r>
              <a:rPr lang="en-US" b="1" dirty="0">
                <a:solidFill>
                  <a:srgbClr val="0070C0"/>
                </a:solidFill>
              </a:rPr>
              <a:t> </a:t>
            </a:r>
            <a:r>
              <a:rPr lang="en-US" b="1" dirty="0" err="1">
                <a:solidFill>
                  <a:srgbClr val="0070C0"/>
                </a:solidFill>
              </a:rPr>
              <a:t>của</a:t>
            </a:r>
            <a:r>
              <a:rPr lang="en-US" b="1" dirty="0">
                <a:solidFill>
                  <a:srgbClr val="0070C0"/>
                </a:solidFill>
              </a:rPr>
              <a:t> </a:t>
            </a:r>
            <a:r>
              <a:rPr lang="en-US" b="1" dirty="0" err="1">
                <a:solidFill>
                  <a:srgbClr val="0070C0"/>
                </a:solidFill>
              </a:rPr>
              <a:t>Bộ</a:t>
            </a:r>
            <a:r>
              <a:rPr lang="en-US" b="1" dirty="0">
                <a:solidFill>
                  <a:srgbClr val="0070C0"/>
                </a:solidFill>
              </a:rPr>
              <a:t> TNMT</a:t>
            </a:r>
          </a:p>
          <a:p>
            <a:pPr marL="285750" indent="-285750" algn="just">
              <a:buFont typeface="Wingdings" pitchFamily="2" charset="2"/>
              <a:buChar char="ü"/>
            </a:pPr>
            <a:r>
              <a:rPr lang="en-US" b="1" dirty="0" err="1">
                <a:solidFill>
                  <a:srgbClr val="0070C0"/>
                </a:solidFill>
              </a:rPr>
              <a:t>Chuyển</a:t>
            </a:r>
            <a:r>
              <a:rPr lang="en-US" b="1" dirty="0">
                <a:solidFill>
                  <a:srgbClr val="0070C0"/>
                </a:solidFill>
              </a:rPr>
              <a:t> </a:t>
            </a:r>
            <a:r>
              <a:rPr lang="en-US" b="1" dirty="0" err="1">
                <a:solidFill>
                  <a:srgbClr val="0070C0"/>
                </a:solidFill>
              </a:rPr>
              <a:t>giao</a:t>
            </a:r>
            <a:r>
              <a:rPr lang="en-US" b="1" dirty="0">
                <a:solidFill>
                  <a:srgbClr val="0070C0"/>
                </a:solidFill>
              </a:rPr>
              <a:t> </a:t>
            </a:r>
            <a:r>
              <a:rPr lang="en-US" b="1" dirty="0">
                <a:solidFill>
                  <a:srgbClr val="FF0000"/>
                </a:solidFill>
              </a:rPr>
              <a:t>CT </a:t>
            </a:r>
            <a:r>
              <a:rPr lang="en-US" b="1" dirty="0" err="1">
                <a:solidFill>
                  <a:srgbClr val="FF0000"/>
                </a:solidFill>
              </a:rPr>
              <a:t>phải</a:t>
            </a:r>
            <a:r>
              <a:rPr lang="en-US" b="1" dirty="0">
                <a:solidFill>
                  <a:srgbClr val="FF0000"/>
                </a:solidFill>
              </a:rPr>
              <a:t> </a:t>
            </a:r>
            <a:r>
              <a:rPr lang="en-US" b="1" dirty="0" err="1">
                <a:solidFill>
                  <a:srgbClr val="FF0000"/>
                </a:solidFill>
              </a:rPr>
              <a:t>xử</a:t>
            </a:r>
            <a:r>
              <a:rPr lang="en-US" b="1" dirty="0">
                <a:solidFill>
                  <a:srgbClr val="FF0000"/>
                </a:solidFill>
              </a:rPr>
              <a:t> </a:t>
            </a:r>
            <a:r>
              <a:rPr lang="en-US" b="1" dirty="0" err="1">
                <a:solidFill>
                  <a:srgbClr val="FF0000"/>
                </a:solidFill>
              </a:rPr>
              <a:t>lý</a:t>
            </a:r>
            <a:r>
              <a:rPr lang="en-US" b="1" dirty="0">
                <a:solidFill>
                  <a:srgbClr val="0070C0"/>
                </a:solidFill>
              </a:rPr>
              <a:t>: </a:t>
            </a:r>
            <a:r>
              <a:rPr lang="en-US" b="1" dirty="0" err="1">
                <a:solidFill>
                  <a:srgbClr val="0070C0"/>
                </a:solidFill>
              </a:rPr>
              <a:t>Biên</a:t>
            </a:r>
            <a:r>
              <a:rPr lang="en-US" b="1" dirty="0">
                <a:solidFill>
                  <a:srgbClr val="0070C0"/>
                </a:solidFill>
              </a:rPr>
              <a:t> </a:t>
            </a:r>
            <a:r>
              <a:rPr lang="en-US" b="1" dirty="0" err="1">
                <a:solidFill>
                  <a:srgbClr val="0070C0"/>
                </a:solidFill>
              </a:rPr>
              <a:t>bản</a:t>
            </a:r>
            <a:r>
              <a:rPr lang="en-US" b="1" dirty="0">
                <a:solidFill>
                  <a:srgbClr val="0070C0"/>
                </a:solidFill>
              </a:rPr>
              <a:t> </a:t>
            </a:r>
            <a:r>
              <a:rPr lang="en-US" b="1" dirty="0" err="1">
                <a:solidFill>
                  <a:srgbClr val="0070C0"/>
                </a:solidFill>
              </a:rPr>
              <a:t>bàn</a:t>
            </a:r>
            <a:r>
              <a:rPr lang="en-US" b="1" dirty="0">
                <a:solidFill>
                  <a:srgbClr val="0070C0"/>
                </a:solidFill>
              </a:rPr>
              <a:t> </a:t>
            </a:r>
            <a:r>
              <a:rPr lang="en-US" b="1" dirty="0" err="1">
                <a:solidFill>
                  <a:srgbClr val="0070C0"/>
                </a:solidFill>
              </a:rPr>
              <a:t>giao</a:t>
            </a:r>
            <a:endParaRPr lang="en-US" b="1" dirty="0">
              <a:solidFill>
                <a:srgbClr val="0070C0"/>
              </a:solidFill>
            </a:endParaRPr>
          </a:p>
        </p:txBody>
      </p:sp>
    </p:spTree>
    <p:extLst>
      <p:ext uri="{BB962C8B-B14F-4D97-AF65-F5344CB8AC3E}">
        <p14:creationId xmlns:p14="http://schemas.microsoft.com/office/powerpoint/2010/main" val="926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3200" b="1" dirty="0">
                <a:latin typeface="Times New Roman" pitchFamily="18" charset="0"/>
                <a:cs typeface="Times New Roman" pitchFamily="18" charset="0"/>
              </a:rPr>
              <a:t>QUẢN LÝ </a:t>
            </a:r>
            <a:r>
              <a:rPr lang="en-US" altLang="en-US" sz="3200" b="1" dirty="0">
                <a:latin typeface="Times New Roman" pitchFamily="18" charset="0"/>
                <a:cs typeface="Times New Roman" pitchFamily="18" charset="0"/>
              </a:rPr>
              <a:t>CTNH</a:t>
            </a:r>
            <a:endParaRPr lang="en-US" sz="3200" dirty="0"/>
          </a:p>
        </p:txBody>
      </p:sp>
      <p:sp>
        <p:nvSpPr>
          <p:cNvPr id="7" name="Rectangle 6"/>
          <p:cNvSpPr/>
          <p:nvPr/>
        </p:nvSpPr>
        <p:spPr>
          <a:xfrm>
            <a:off x="1887358" y="914400"/>
            <a:ext cx="8552042" cy="1477328"/>
          </a:xfrm>
          <a:prstGeom prst="rect">
            <a:avLst/>
          </a:prstGeom>
        </p:spPr>
        <p:txBody>
          <a:bodyPr wrap="square">
            <a:spAutoFit/>
          </a:bodyPr>
          <a:lstStyle/>
          <a:p>
            <a:pPr marL="285750" indent="-285750" algn="just">
              <a:buFont typeface="Wingdings" pitchFamily="2" charset="2"/>
              <a:buChar char="ü"/>
            </a:pPr>
            <a:r>
              <a:rPr lang="en-US" b="1" dirty="0" err="1"/>
              <a:t>Phân</a:t>
            </a:r>
            <a:r>
              <a:rPr lang="en-US" b="1" dirty="0"/>
              <a:t> </a:t>
            </a:r>
            <a:r>
              <a:rPr lang="en-US" b="1" dirty="0" err="1"/>
              <a:t>loại</a:t>
            </a:r>
            <a:r>
              <a:rPr lang="en-US" b="1" dirty="0"/>
              <a:t> </a:t>
            </a:r>
            <a:r>
              <a:rPr lang="en-US" b="1" dirty="0" err="1"/>
              <a:t>riêng</a:t>
            </a:r>
            <a:r>
              <a:rPr lang="en-US" b="1" dirty="0"/>
              <a:t> </a:t>
            </a:r>
            <a:r>
              <a:rPr lang="en-US" b="1" dirty="0" err="1"/>
              <a:t>và</a:t>
            </a:r>
            <a:r>
              <a:rPr lang="en-US" b="1" dirty="0"/>
              <a:t> </a:t>
            </a:r>
            <a:r>
              <a:rPr lang="en-US" b="1" dirty="0" err="1"/>
              <a:t>không</a:t>
            </a:r>
            <a:r>
              <a:rPr lang="en-US" b="1" dirty="0"/>
              <a:t> </a:t>
            </a:r>
            <a:r>
              <a:rPr lang="en-US" b="1" dirty="0" err="1"/>
              <a:t>để</a:t>
            </a:r>
            <a:r>
              <a:rPr lang="en-US" b="1" dirty="0"/>
              <a:t> </a:t>
            </a:r>
            <a:r>
              <a:rPr lang="en-US" b="1" dirty="0" err="1"/>
              <a:t>lẫn</a:t>
            </a:r>
            <a:r>
              <a:rPr lang="en-US" b="1" dirty="0"/>
              <a:t> </a:t>
            </a:r>
            <a:r>
              <a:rPr lang="en-US" b="1" dirty="0" err="1"/>
              <a:t>với</a:t>
            </a:r>
            <a:r>
              <a:rPr lang="en-US" b="1" dirty="0"/>
              <a:t> CTRCNTT </a:t>
            </a:r>
            <a:r>
              <a:rPr lang="en-US" b="1" dirty="0">
                <a:sym typeface="Wingdings" pitchFamily="2" charset="2"/>
              </a:rPr>
              <a:t> </a:t>
            </a:r>
            <a:r>
              <a:rPr lang="en-US" b="1" dirty="0" err="1">
                <a:sym typeface="Wingdings" pitchFamily="2" charset="2"/>
              </a:rPr>
              <a:t>Để</a:t>
            </a:r>
            <a:r>
              <a:rPr lang="en-US" b="1" dirty="0">
                <a:sym typeface="Wingdings" pitchFamily="2" charset="2"/>
              </a:rPr>
              <a:t> </a:t>
            </a:r>
            <a:r>
              <a:rPr lang="en-US" b="1" dirty="0" err="1">
                <a:sym typeface="Wingdings" pitchFamily="2" charset="2"/>
              </a:rPr>
              <a:t>lẫn</a:t>
            </a:r>
            <a:r>
              <a:rPr lang="en-US" b="1" dirty="0">
                <a:sym typeface="Wingdings" pitchFamily="2" charset="2"/>
              </a:rPr>
              <a:t> </a:t>
            </a:r>
            <a:r>
              <a:rPr lang="en-US" b="1" dirty="0" err="1">
                <a:sym typeface="Wingdings" pitchFamily="2" charset="2"/>
              </a:rPr>
              <a:t>thì</a:t>
            </a:r>
            <a:r>
              <a:rPr lang="en-US" b="1" dirty="0">
                <a:sym typeface="Wingdings" pitchFamily="2" charset="2"/>
              </a:rPr>
              <a:t> </a:t>
            </a:r>
            <a:r>
              <a:rPr lang="en-US" b="1" dirty="0" err="1">
                <a:sym typeface="Wingdings" pitchFamily="2" charset="2"/>
              </a:rPr>
              <a:t>xử</a:t>
            </a:r>
            <a:r>
              <a:rPr lang="en-US" b="1" dirty="0">
                <a:sym typeface="Wingdings" pitchFamily="2" charset="2"/>
              </a:rPr>
              <a:t> </a:t>
            </a:r>
            <a:r>
              <a:rPr lang="en-US" b="1" dirty="0" err="1">
                <a:sym typeface="Wingdings" pitchFamily="2" charset="2"/>
              </a:rPr>
              <a:t>lý</a:t>
            </a:r>
            <a:r>
              <a:rPr lang="en-US" b="1" dirty="0">
                <a:sym typeface="Wingdings" pitchFamily="2" charset="2"/>
              </a:rPr>
              <a:t> CTNH.</a:t>
            </a:r>
          </a:p>
          <a:p>
            <a:pPr marL="285750" indent="-285750" algn="just">
              <a:buFont typeface="Wingdings" pitchFamily="2" charset="2"/>
              <a:buChar char="ü"/>
            </a:pPr>
            <a:r>
              <a:rPr lang="en-US" b="1" dirty="0" err="1">
                <a:sym typeface="Wingdings" pitchFamily="2" charset="2"/>
              </a:rPr>
              <a:t>Lưu</a:t>
            </a:r>
            <a:r>
              <a:rPr lang="en-US" b="1" dirty="0">
                <a:sym typeface="Wingdings" pitchFamily="2" charset="2"/>
              </a:rPr>
              <a:t> </a:t>
            </a:r>
            <a:r>
              <a:rPr lang="en-US" b="1" dirty="0" err="1">
                <a:sym typeface="Wingdings" pitchFamily="2" charset="2"/>
              </a:rPr>
              <a:t>giữ</a:t>
            </a:r>
            <a:r>
              <a:rPr lang="en-US" b="1" dirty="0">
                <a:sym typeface="Wingdings" pitchFamily="2" charset="2"/>
              </a:rPr>
              <a:t> </a:t>
            </a:r>
            <a:r>
              <a:rPr lang="en-US" b="1" dirty="0" err="1">
                <a:sym typeface="Wingdings" pitchFamily="2" charset="2"/>
              </a:rPr>
              <a:t>riêng</a:t>
            </a:r>
            <a:r>
              <a:rPr lang="en-US" b="1" dirty="0">
                <a:sym typeface="Wingdings" pitchFamily="2" charset="2"/>
              </a:rPr>
              <a:t> </a:t>
            </a:r>
            <a:r>
              <a:rPr lang="en-US" b="1" dirty="0" err="1">
                <a:sym typeface="Wingdings" pitchFamily="2" charset="2"/>
              </a:rPr>
              <a:t>và</a:t>
            </a:r>
            <a:r>
              <a:rPr lang="en-US" b="1" dirty="0">
                <a:sym typeface="Wingdings" pitchFamily="2" charset="2"/>
              </a:rPr>
              <a:t> </a:t>
            </a:r>
            <a:r>
              <a:rPr lang="en-US" b="1" dirty="0" err="1">
                <a:sym typeface="Wingdings" pitchFamily="2" charset="2"/>
              </a:rPr>
              <a:t>chỉ</a:t>
            </a:r>
            <a:r>
              <a:rPr lang="en-US" b="1" dirty="0">
                <a:sym typeface="Wingdings" pitchFamily="2" charset="2"/>
              </a:rPr>
              <a:t> </a:t>
            </a:r>
            <a:r>
              <a:rPr lang="en-US" b="1" dirty="0" err="1">
                <a:sym typeface="Wingdings" pitchFamily="2" charset="2"/>
              </a:rPr>
              <a:t>được</a:t>
            </a:r>
            <a:r>
              <a:rPr lang="en-US" b="1" dirty="0">
                <a:sym typeface="Wingdings" pitchFamily="2" charset="2"/>
              </a:rPr>
              <a:t> </a:t>
            </a:r>
            <a:r>
              <a:rPr lang="en-US" b="1" dirty="0" err="1">
                <a:sym typeface="Wingdings" pitchFamily="2" charset="2"/>
              </a:rPr>
              <a:t>lưu</a:t>
            </a:r>
            <a:r>
              <a:rPr lang="en-US" b="1" dirty="0">
                <a:sym typeface="Wingdings" pitchFamily="2" charset="2"/>
              </a:rPr>
              <a:t> </a:t>
            </a:r>
            <a:r>
              <a:rPr lang="en-US" b="1" dirty="0" err="1">
                <a:sym typeface="Wingdings" pitchFamily="2" charset="2"/>
              </a:rPr>
              <a:t>giữ</a:t>
            </a:r>
            <a:r>
              <a:rPr lang="en-US" b="1" dirty="0">
                <a:sym typeface="Wingdings" pitchFamily="2" charset="2"/>
              </a:rPr>
              <a:t> </a:t>
            </a:r>
            <a:r>
              <a:rPr lang="en-US" b="1" dirty="0" err="1">
                <a:sym typeface="Wingdings" pitchFamily="2" charset="2"/>
              </a:rPr>
              <a:t>trong</a:t>
            </a:r>
            <a:r>
              <a:rPr lang="en-US" b="1" dirty="0">
                <a:sym typeface="Wingdings" pitchFamily="2" charset="2"/>
              </a:rPr>
              <a:t> </a:t>
            </a:r>
            <a:r>
              <a:rPr lang="en-US" b="1" dirty="0" err="1">
                <a:sym typeface="Wingdings" pitchFamily="2" charset="2"/>
              </a:rPr>
              <a:t>một</a:t>
            </a:r>
            <a:r>
              <a:rPr lang="en-US" b="1" dirty="0">
                <a:sym typeface="Wingdings" pitchFamily="2" charset="2"/>
              </a:rPr>
              <a:t> </a:t>
            </a:r>
            <a:r>
              <a:rPr lang="en-US" b="1" dirty="0" err="1">
                <a:sym typeface="Wingdings" pitchFamily="2" charset="2"/>
              </a:rPr>
              <a:t>khoảng</a:t>
            </a:r>
            <a:r>
              <a:rPr lang="en-US" b="1" dirty="0">
                <a:sym typeface="Wingdings" pitchFamily="2" charset="2"/>
              </a:rPr>
              <a:t> </a:t>
            </a:r>
            <a:r>
              <a:rPr lang="en-US" b="1" dirty="0" err="1">
                <a:sym typeface="Wingdings" pitchFamily="2" charset="2"/>
              </a:rPr>
              <a:t>thời</a:t>
            </a:r>
            <a:r>
              <a:rPr lang="en-US" b="1" dirty="0">
                <a:sym typeface="Wingdings" pitchFamily="2" charset="2"/>
              </a:rPr>
              <a:t> </a:t>
            </a:r>
            <a:r>
              <a:rPr lang="en-US" b="1" dirty="0" err="1">
                <a:sym typeface="Wingdings" pitchFamily="2" charset="2"/>
              </a:rPr>
              <a:t>gian</a:t>
            </a:r>
            <a:r>
              <a:rPr lang="en-US" b="1" dirty="0">
                <a:sym typeface="Wingdings" pitchFamily="2" charset="2"/>
              </a:rPr>
              <a:t> </a:t>
            </a:r>
            <a:r>
              <a:rPr lang="en-US" b="1" dirty="0" err="1">
                <a:sym typeface="Wingdings" pitchFamily="2" charset="2"/>
              </a:rPr>
              <a:t>nhất</a:t>
            </a:r>
            <a:r>
              <a:rPr lang="en-US" b="1" dirty="0">
                <a:sym typeface="Wingdings" pitchFamily="2" charset="2"/>
              </a:rPr>
              <a:t> </a:t>
            </a:r>
            <a:r>
              <a:rPr lang="en-US" b="1" dirty="0" err="1">
                <a:sym typeface="Wingdings" pitchFamily="2" charset="2"/>
              </a:rPr>
              <a:t>định</a:t>
            </a:r>
            <a:r>
              <a:rPr lang="en-US" b="1" dirty="0">
                <a:sym typeface="Wingdings" pitchFamily="2" charset="2"/>
              </a:rPr>
              <a:t>.</a:t>
            </a:r>
          </a:p>
          <a:p>
            <a:pPr marL="285750" indent="-285750" algn="just">
              <a:buFont typeface="Wingdings" pitchFamily="2" charset="2"/>
              <a:buChar char="ü"/>
            </a:pPr>
            <a:r>
              <a:rPr lang="en-US" b="1" dirty="0" err="1"/>
              <a:t>Tự</a:t>
            </a:r>
            <a:r>
              <a:rPr lang="en-US" b="1" dirty="0"/>
              <a:t> </a:t>
            </a:r>
            <a:r>
              <a:rPr lang="en-US" b="1" dirty="0" err="1"/>
              <a:t>tái</a:t>
            </a:r>
            <a:r>
              <a:rPr lang="en-US" b="1" dirty="0"/>
              <a:t> </a:t>
            </a:r>
            <a:r>
              <a:rPr lang="en-US" b="1" dirty="0" err="1"/>
              <a:t>sử</a:t>
            </a:r>
            <a:r>
              <a:rPr lang="en-US" b="1" dirty="0"/>
              <a:t> </a:t>
            </a:r>
            <a:r>
              <a:rPr lang="en-US" b="1" dirty="0" err="1"/>
              <a:t>dụng</a:t>
            </a:r>
            <a:r>
              <a:rPr lang="en-US" b="1" dirty="0"/>
              <a:t>, </a:t>
            </a:r>
            <a:r>
              <a:rPr lang="en-US" b="1" dirty="0" err="1"/>
              <a:t>tái</a:t>
            </a:r>
            <a:r>
              <a:rPr lang="en-US" b="1" dirty="0"/>
              <a:t> </a:t>
            </a:r>
            <a:r>
              <a:rPr lang="en-US" b="1" dirty="0" err="1"/>
              <a:t>chế</a:t>
            </a:r>
            <a:r>
              <a:rPr lang="en-US" b="1" dirty="0"/>
              <a:t> </a:t>
            </a:r>
            <a:r>
              <a:rPr lang="en-US" b="1" dirty="0" err="1"/>
              <a:t>hoặc</a:t>
            </a:r>
            <a:r>
              <a:rPr lang="en-US" b="1" dirty="0"/>
              <a:t> </a:t>
            </a:r>
            <a:r>
              <a:rPr lang="en-US" b="1" dirty="0" err="1"/>
              <a:t>chuyển</a:t>
            </a:r>
            <a:r>
              <a:rPr lang="en-US" b="1" dirty="0"/>
              <a:t> </a:t>
            </a:r>
            <a:r>
              <a:rPr lang="en-US" b="1" dirty="0" err="1"/>
              <a:t>giao</a:t>
            </a:r>
            <a:r>
              <a:rPr lang="en-US" b="1" dirty="0"/>
              <a:t> </a:t>
            </a:r>
            <a:r>
              <a:rPr lang="en-US" b="1" dirty="0" err="1"/>
              <a:t>cho</a:t>
            </a:r>
            <a:r>
              <a:rPr lang="en-US" b="1" dirty="0"/>
              <a:t> </a:t>
            </a:r>
            <a:r>
              <a:rPr lang="en-US" b="1" dirty="0" err="1"/>
              <a:t>đơn</a:t>
            </a:r>
            <a:r>
              <a:rPr lang="en-US" b="1" dirty="0"/>
              <a:t> </a:t>
            </a:r>
            <a:r>
              <a:rPr lang="en-US" b="1" dirty="0" err="1"/>
              <a:t>vị</a:t>
            </a:r>
            <a:r>
              <a:rPr lang="en-US" b="1" dirty="0"/>
              <a:t> </a:t>
            </a:r>
            <a:r>
              <a:rPr lang="en-US" b="1" dirty="0" err="1"/>
              <a:t>có</a:t>
            </a:r>
            <a:r>
              <a:rPr lang="en-US" b="1" dirty="0"/>
              <a:t> </a:t>
            </a:r>
            <a:r>
              <a:rPr lang="en-US" b="1" dirty="0" err="1"/>
              <a:t>chức</a:t>
            </a:r>
            <a:r>
              <a:rPr lang="en-US" b="1" dirty="0"/>
              <a:t> </a:t>
            </a:r>
            <a:r>
              <a:rPr lang="en-US" b="1" dirty="0" err="1"/>
              <a:t>năng</a:t>
            </a:r>
            <a:r>
              <a:rPr lang="en-US" b="1" dirty="0"/>
              <a:t> </a:t>
            </a:r>
            <a:r>
              <a:rPr lang="en-US" b="1" dirty="0" err="1"/>
              <a:t>xử</a:t>
            </a:r>
            <a:r>
              <a:rPr lang="en-US" b="1" dirty="0"/>
              <a:t> </a:t>
            </a:r>
            <a:r>
              <a:rPr lang="en-US" b="1" dirty="0" err="1"/>
              <a:t>lý</a:t>
            </a:r>
            <a:r>
              <a:rPr lang="en-US" b="1" dirty="0"/>
              <a:t>.</a:t>
            </a:r>
            <a:endParaRPr lang="en-US" b="1" dirty="0">
              <a:sym typeface="Wingdings" pitchFamily="2" charset="2"/>
            </a:endParaRPr>
          </a:p>
          <a:p>
            <a:pPr marL="285750" indent="-285750" algn="just">
              <a:buFont typeface="Wingdings" pitchFamily="2" charset="2"/>
              <a:buChar char="ü"/>
            </a:pPr>
            <a:r>
              <a:rPr lang="en-US" b="1" dirty="0" err="1">
                <a:solidFill>
                  <a:srgbClr val="0070C0"/>
                </a:solidFill>
              </a:rPr>
              <a:t>Khai</a:t>
            </a:r>
            <a:r>
              <a:rPr lang="en-US" b="1" dirty="0">
                <a:solidFill>
                  <a:srgbClr val="0070C0"/>
                </a:solidFill>
              </a:rPr>
              <a:t> </a:t>
            </a:r>
            <a:r>
              <a:rPr lang="en-US" b="1" dirty="0" err="1">
                <a:solidFill>
                  <a:srgbClr val="0070C0"/>
                </a:solidFill>
              </a:rPr>
              <a:t>báo</a:t>
            </a:r>
            <a:r>
              <a:rPr lang="en-US" b="1" dirty="0">
                <a:solidFill>
                  <a:srgbClr val="0070C0"/>
                </a:solidFill>
              </a:rPr>
              <a:t> </a:t>
            </a:r>
            <a:r>
              <a:rPr lang="en-US" b="1" dirty="0" err="1">
                <a:solidFill>
                  <a:srgbClr val="0070C0"/>
                </a:solidFill>
              </a:rPr>
              <a:t>khối</a:t>
            </a:r>
            <a:r>
              <a:rPr lang="en-US" b="1" dirty="0">
                <a:solidFill>
                  <a:srgbClr val="0070C0"/>
                </a:solidFill>
              </a:rPr>
              <a:t> </a:t>
            </a:r>
            <a:r>
              <a:rPr lang="en-US" b="1" dirty="0" err="1">
                <a:solidFill>
                  <a:srgbClr val="0070C0"/>
                </a:solidFill>
              </a:rPr>
              <a:t>lượng</a:t>
            </a:r>
            <a:r>
              <a:rPr lang="en-US" b="1" dirty="0">
                <a:solidFill>
                  <a:srgbClr val="0070C0"/>
                </a:solidFill>
              </a:rPr>
              <a:t> </a:t>
            </a:r>
            <a:r>
              <a:rPr lang="en-US" b="1" dirty="0" err="1">
                <a:solidFill>
                  <a:srgbClr val="0070C0"/>
                </a:solidFill>
              </a:rPr>
              <a:t>và</a:t>
            </a:r>
            <a:r>
              <a:rPr lang="en-US" b="1" dirty="0">
                <a:solidFill>
                  <a:srgbClr val="0070C0"/>
                </a:solidFill>
              </a:rPr>
              <a:t> </a:t>
            </a:r>
            <a:r>
              <a:rPr lang="en-US" b="1" dirty="0" err="1">
                <a:solidFill>
                  <a:srgbClr val="0070C0"/>
                </a:solidFill>
              </a:rPr>
              <a:t>loại</a:t>
            </a:r>
            <a:r>
              <a:rPr lang="en-US" b="1" dirty="0">
                <a:solidFill>
                  <a:srgbClr val="0070C0"/>
                </a:solidFill>
              </a:rPr>
              <a:t> CTNH </a:t>
            </a:r>
            <a:r>
              <a:rPr lang="en-US" b="1" dirty="0" err="1">
                <a:solidFill>
                  <a:srgbClr val="0070C0"/>
                </a:solidFill>
              </a:rPr>
              <a:t>trong</a:t>
            </a:r>
            <a:r>
              <a:rPr lang="en-US" b="1" dirty="0">
                <a:solidFill>
                  <a:srgbClr val="0070C0"/>
                </a:solidFill>
              </a:rPr>
              <a:t> </a:t>
            </a:r>
            <a:r>
              <a:rPr lang="en-US" b="1" dirty="0" err="1">
                <a:solidFill>
                  <a:srgbClr val="0070C0"/>
                </a:solidFill>
              </a:rPr>
              <a:t>hồ</a:t>
            </a:r>
            <a:r>
              <a:rPr lang="en-US" b="1" dirty="0">
                <a:solidFill>
                  <a:srgbClr val="0070C0"/>
                </a:solidFill>
              </a:rPr>
              <a:t> </a:t>
            </a:r>
            <a:r>
              <a:rPr lang="en-US" b="1" dirty="0" err="1">
                <a:solidFill>
                  <a:srgbClr val="0070C0"/>
                </a:solidFill>
              </a:rPr>
              <a:t>sơ</a:t>
            </a:r>
            <a:r>
              <a:rPr lang="en-US" b="1" dirty="0">
                <a:solidFill>
                  <a:srgbClr val="0070C0"/>
                </a:solidFill>
              </a:rPr>
              <a:t> </a:t>
            </a:r>
            <a:r>
              <a:rPr lang="en-US" b="1" dirty="0" err="1">
                <a:solidFill>
                  <a:srgbClr val="0070C0"/>
                </a:solidFill>
              </a:rPr>
              <a:t>cấp</a:t>
            </a:r>
            <a:r>
              <a:rPr lang="en-US" b="1" dirty="0">
                <a:solidFill>
                  <a:srgbClr val="0070C0"/>
                </a:solidFill>
              </a:rPr>
              <a:t> GPMT </a:t>
            </a:r>
            <a:r>
              <a:rPr lang="en-US" b="1" dirty="0" err="1">
                <a:solidFill>
                  <a:srgbClr val="0070C0"/>
                </a:solidFill>
              </a:rPr>
              <a:t>hoặc</a:t>
            </a:r>
            <a:r>
              <a:rPr lang="en-US" b="1" dirty="0">
                <a:solidFill>
                  <a:srgbClr val="0070C0"/>
                </a:solidFill>
              </a:rPr>
              <a:t> </a:t>
            </a:r>
            <a:r>
              <a:rPr lang="en-US" b="1" dirty="0" err="1">
                <a:solidFill>
                  <a:srgbClr val="0070C0"/>
                </a:solidFill>
              </a:rPr>
              <a:t>nội</a:t>
            </a:r>
            <a:r>
              <a:rPr lang="en-US" b="1" dirty="0">
                <a:solidFill>
                  <a:srgbClr val="0070C0"/>
                </a:solidFill>
              </a:rPr>
              <a:t> dung </a:t>
            </a:r>
            <a:r>
              <a:rPr lang="en-US" b="1" dirty="0" err="1">
                <a:solidFill>
                  <a:srgbClr val="0070C0"/>
                </a:solidFill>
              </a:rPr>
              <a:t>đăng</a:t>
            </a:r>
            <a:r>
              <a:rPr lang="en-US" b="1" dirty="0">
                <a:solidFill>
                  <a:srgbClr val="0070C0"/>
                </a:solidFill>
              </a:rPr>
              <a:t> </a:t>
            </a:r>
            <a:r>
              <a:rPr lang="en-US" b="1" dirty="0" err="1">
                <a:solidFill>
                  <a:srgbClr val="0070C0"/>
                </a:solidFill>
              </a:rPr>
              <a:t>ký</a:t>
            </a:r>
            <a:r>
              <a:rPr lang="en-US" b="1" dirty="0">
                <a:solidFill>
                  <a:srgbClr val="0070C0"/>
                </a:solidFill>
              </a:rPr>
              <a:t> </a:t>
            </a:r>
            <a:r>
              <a:rPr lang="en-US" b="1" dirty="0" err="1">
                <a:solidFill>
                  <a:srgbClr val="0070C0"/>
                </a:solidFill>
              </a:rPr>
              <a:t>môi</a:t>
            </a:r>
            <a:r>
              <a:rPr lang="en-US" b="1" dirty="0">
                <a:solidFill>
                  <a:srgbClr val="0070C0"/>
                </a:solidFill>
              </a:rPr>
              <a:t> </a:t>
            </a:r>
            <a:r>
              <a:rPr lang="en-US" b="1" dirty="0" err="1">
                <a:solidFill>
                  <a:srgbClr val="0070C0"/>
                </a:solidFill>
              </a:rPr>
              <a:t>trường</a:t>
            </a:r>
            <a:r>
              <a:rPr lang="en-US" b="1" dirty="0">
                <a:solidFill>
                  <a:srgbClr val="0070C0"/>
                </a:solidFill>
              </a:rPr>
              <a:t>.</a:t>
            </a:r>
          </a:p>
        </p:txBody>
      </p:sp>
      <p:sp>
        <p:nvSpPr>
          <p:cNvPr id="8" name="Rectangle 7"/>
          <p:cNvSpPr/>
          <p:nvPr/>
        </p:nvSpPr>
        <p:spPr>
          <a:xfrm>
            <a:off x="1752601" y="2667001"/>
            <a:ext cx="4276021" cy="2585323"/>
          </a:xfrm>
          <a:prstGeom prst="rect">
            <a:avLst/>
          </a:prstGeom>
        </p:spPr>
        <p:txBody>
          <a:bodyPr wrap="square">
            <a:spAutoFit/>
          </a:bodyPr>
          <a:lstStyle/>
          <a:p>
            <a:pPr algn="ctr"/>
            <a:r>
              <a:rPr lang="en-US" b="1" dirty="0" err="1"/>
              <a:t>Đơn</a:t>
            </a:r>
            <a:r>
              <a:rPr lang="en-US" b="1" dirty="0"/>
              <a:t> </a:t>
            </a:r>
            <a:r>
              <a:rPr lang="en-US" b="1" dirty="0" err="1"/>
              <a:t>vị</a:t>
            </a:r>
            <a:r>
              <a:rPr lang="en-US" b="1" dirty="0"/>
              <a:t> </a:t>
            </a:r>
            <a:r>
              <a:rPr lang="en-US" b="1" dirty="0" err="1"/>
              <a:t>được</a:t>
            </a:r>
            <a:r>
              <a:rPr lang="en-US" b="1" dirty="0"/>
              <a:t> </a:t>
            </a:r>
            <a:r>
              <a:rPr lang="en-US" b="1" dirty="0" err="1"/>
              <a:t>phép</a:t>
            </a:r>
            <a:r>
              <a:rPr lang="en-US" b="1" dirty="0"/>
              <a:t> </a:t>
            </a:r>
            <a:r>
              <a:rPr lang="en-US" b="1" dirty="0" err="1"/>
              <a:t>vận</a:t>
            </a:r>
            <a:r>
              <a:rPr lang="en-US" b="1" dirty="0"/>
              <a:t> </a:t>
            </a:r>
            <a:r>
              <a:rPr lang="en-US" b="1" dirty="0" err="1"/>
              <a:t>chuyển</a:t>
            </a:r>
            <a:r>
              <a:rPr lang="en-US" b="1" dirty="0"/>
              <a:t>:</a:t>
            </a:r>
          </a:p>
          <a:p>
            <a:pPr algn="just"/>
            <a:r>
              <a:rPr lang="en-US" i="1" dirty="0">
                <a:solidFill>
                  <a:srgbClr val="FF0000"/>
                </a:solidFill>
              </a:rPr>
              <a:t>a) </a:t>
            </a:r>
            <a:r>
              <a:rPr lang="en-US" i="1" dirty="0" err="1">
                <a:solidFill>
                  <a:srgbClr val="FF0000"/>
                </a:solidFill>
              </a:rPr>
              <a:t>Chủ</a:t>
            </a:r>
            <a:r>
              <a:rPr lang="en-US" i="1" dirty="0">
                <a:solidFill>
                  <a:srgbClr val="FF0000"/>
                </a:solidFill>
              </a:rPr>
              <a:t> </a:t>
            </a:r>
            <a:r>
              <a:rPr lang="en-US" i="1" dirty="0" err="1">
                <a:solidFill>
                  <a:srgbClr val="FF0000"/>
                </a:solidFill>
              </a:rPr>
              <a:t>nguồn</a:t>
            </a:r>
            <a:r>
              <a:rPr lang="en-US" i="1" dirty="0">
                <a:solidFill>
                  <a:srgbClr val="FF0000"/>
                </a:solidFill>
              </a:rPr>
              <a:t> </a:t>
            </a:r>
            <a:r>
              <a:rPr lang="en-US" i="1" dirty="0" err="1">
                <a:solidFill>
                  <a:srgbClr val="FF0000"/>
                </a:solidFill>
              </a:rPr>
              <a:t>thải</a:t>
            </a:r>
            <a:r>
              <a:rPr lang="en-US" i="1" dirty="0">
                <a:solidFill>
                  <a:srgbClr val="FF0000"/>
                </a:solidFill>
              </a:rPr>
              <a:t> CTNH </a:t>
            </a:r>
            <a:r>
              <a:rPr lang="en-US" i="1" dirty="0" err="1">
                <a:solidFill>
                  <a:srgbClr val="FF0000"/>
                </a:solidFill>
              </a:rPr>
              <a:t>có</a:t>
            </a:r>
            <a:r>
              <a:rPr lang="en-US" i="1" dirty="0">
                <a:solidFill>
                  <a:srgbClr val="FF0000"/>
                </a:solidFill>
              </a:rPr>
              <a:t> </a:t>
            </a:r>
            <a:r>
              <a:rPr lang="en-US" i="1" dirty="0" err="1">
                <a:solidFill>
                  <a:srgbClr val="FF0000"/>
                </a:solidFill>
              </a:rPr>
              <a:t>phương</a:t>
            </a:r>
            <a:r>
              <a:rPr lang="en-US" i="1" dirty="0">
                <a:solidFill>
                  <a:srgbClr val="FF0000"/>
                </a:solidFill>
              </a:rPr>
              <a:t> </a:t>
            </a:r>
            <a:r>
              <a:rPr lang="en-US" i="1" dirty="0" err="1">
                <a:solidFill>
                  <a:srgbClr val="FF0000"/>
                </a:solidFill>
              </a:rPr>
              <a:t>tiện</a:t>
            </a:r>
            <a:r>
              <a:rPr lang="en-US" i="1" dirty="0">
                <a:solidFill>
                  <a:srgbClr val="FF0000"/>
                </a:solidFill>
              </a:rPr>
              <a:t>, </a:t>
            </a:r>
            <a:r>
              <a:rPr lang="en-US" i="1" dirty="0" err="1">
                <a:solidFill>
                  <a:srgbClr val="FF0000"/>
                </a:solidFill>
              </a:rPr>
              <a:t>thiết</a:t>
            </a:r>
            <a:r>
              <a:rPr lang="en-US" i="1" dirty="0">
                <a:solidFill>
                  <a:srgbClr val="FF0000"/>
                </a:solidFill>
              </a:rPr>
              <a:t> </a:t>
            </a:r>
            <a:r>
              <a:rPr lang="en-US" i="1" dirty="0" err="1">
                <a:solidFill>
                  <a:srgbClr val="FF0000"/>
                </a:solidFill>
              </a:rPr>
              <a:t>bị</a:t>
            </a:r>
            <a:r>
              <a:rPr lang="en-US" i="1" dirty="0">
                <a:solidFill>
                  <a:srgbClr val="FF0000"/>
                </a:solidFill>
              </a:rPr>
              <a:t> </a:t>
            </a:r>
            <a:r>
              <a:rPr lang="en-US" i="1" dirty="0" err="1">
                <a:solidFill>
                  <a:srgbClr val="FF0000"/>
                </a:solidFill>
              </a:rPr>
              <a:t>phù</a:t>
            </a:r>
            <a:r>
              <a:rPr lang="en-US" i="1" dirty="0">
                <a:solidFill>
                  <a:srgbClr val="FF0000"/>
                </a:solidFill>
              </a:rPr>
              <a:t> </a:t>
            </a:r>
            <a:r>
              <a:rPr lang="en-US" i="1" dirty="0" err="1">
                <a:solidFill>
                  <a:srgbClr val="FF0000"/>
                </a:solidFill>
              </a:rPr>
              <a:t>hợp</a:t>
            </a:r>
            <a:r>
              <a:rPr lang="en-US" i="1" dirty="0">
                <a:solidFill>
                  <a:srgbClr val="FF0000"/>
                </a:solidFill>
              </a:rPr>
              <a:t> </a:t>
            </a:r>
            <a:r>
              <a:rPr lang="en-US" i="1" dirty="0" err="1">
                <a:solidFill>
                  <a:srgbClr val="FF0000"/>
                </a:solidFill>
              </a:rPr>
              <a:t>đáp</a:t>
            </a:r>
            <a:r>
              <a:rPr lang="en-US" i="1" dirty="0">
                <a:solidFill>
                  <a:srgbClr val="FF0000"/>
                </a:solidFill>
              </a:rPr>
              <a:t> </a:t>
            </a:r>
            <a:r>
              <a:rPr lang="en-US" i="1" dirty="0" err="1">
                <a:solidFill>
                  <a:srgbClr val="FF0000"/>
                </a:solidFill>
              </a:rPr>
              <a:t>ứng</a:t>
            </a:r>
            <a:r>
              <a:rPr lang="en-US" i="1" dirty="0">
                <a:solidFill>
                  <a:srgbClr val="FF0000"/>
                </a:solidFill>
              </a:rPr>
              <a:t> </a:t>
            </a:r>
            <a:r>
              <a:rPr lang="en-US" i="1" dirty="0" err="1">
                <a:solidFill>
                  <a:srgbClr val="FF0000"/>
                </a:solidFill>
              </a:rPr>
              <a:t>yêu</a:t>
            </a:r>
            <a:r>
              <a:rPr lang="en-US" i="1" dirty="0">
                <a:solidFill>
                  <a:srgbClr val="FF0000"/>
                </a:solidFill>
              </a:rPr>
              <a:t> </a:t>
            </a:r>
            <a:r>
              <a:rPr lang="en-US" i="1" dirty="0" err="1">
                <a:solidFill>
                  <a:srgbClr val="FF0000"/>
                </a:solidFill>
              </a:rPr>
              <a:t>cầu</a:t>
            </a:r>
            <a:r>
              <a:rPr lang="en-US" i="1" dirty="0">
                <a:solidFill>
                  <a:srgbClr val="FF0000"/>
                </a:solidFill>
              </a:rPr>
              <a:t> </a:t>
            </a:r>
            <a:r>
              <a:rPr lang="en-US" i="1" dirty="0" err="1">
                <a:solidFill>
                  <a:srgbClr val="FF0000"/>
                </a:solidFill>
              </a:rPr>
              <a:t>kỹ</a:t>
            </a:r>
            <a:r>
              <a:rPr lang="en-US" i="1" dirty="0">
                <a:solidFill>
                  <a:srgbClr val="FF0000"/>
                </a:solidFill>
              </a:rPr>
              <a:t> </a:t>
            </a:r>
            <a:r>
              <a:rPr lang="en-US" i="1" dirty="0" err="1">
                <a:solidFill>
                  <a:srgbClr val="FF0000"/>
                </a:solidFill>
              </a:rPr>
              <a:t>thuật</a:t>
            </a:r>
            <a:r>
              <a:rPr lang="en-US" i="1" dirty="0">
                <a:solidFill>
                  <a:srgbClr val="FF0000"/>
                </a:solidFill>
              </a:rPr>
              <a:t>, </a:t>
            </a:r>
            <a:r>
              <a:rPr lang="en-US" i="1" dirty="0" err="1">
                <a:solidFill>
                  <a:srgbClr val="FF0000"/>
                </a:solidFill>
              </a:rPr>
              <a:t>quy</a:t>
            </a:r>
            <a:r>
              <a:rPr lang="en-US" i="1" dirty="0">
                <a:solidFill>
                  <a:srgbClr val="FF0000"/>
                </a:solidFill>
              </a:rPr>
              <a:t> </a:t>
            </a:r>
            <a:r>
              <a:rPr lang="en-US" i="1" dirty="0" err="1">
                <a:solidFill>
                  <a:srgbClr val="FF0000"/>
                </a:solidFill>
              </a:rPr>
              <a:t>trình</a:t>
            </a:r>
            <a:r>
              <a:rPr lang="en-US" i="1" dirty="0">
                <a:solidFill>
                  <a:srgbClr val="FF0000"/>
                </a:solidFill>
              </a:rPr>
              <a:t> </a:t>
            </a:r>
            <a:r>
              <a:rPr lang="en-US" i="1" dirty="0" err="1">
                <a:solidFill>
                  <a:srgbClr val="FF0000"/>
                </a:solidFill>
              </a:rPr>
              <a:t>quản</a:t>
            </a:r>
            <a:r>
              <a:rPr lang="en-US" i="1" dirty="0">
                <a:solidFill>
                  <a:srgbClr val="FF0000"/>
                </a:solidFill>
              </a:rPr>
              <a:t> </a:t>
            </a:r>
            <a:r>
              <a:rPr lang="en-US" i="1" dirty="0" err="1">
                <a:solidFill>
                  <a:srgbClr val="FF0000"/>
                </a:solidFill>
              </a:rPr>
              <a:t>lý</a:t>
            </a:r>
            <a:r>
              <a:rPr lang="en-US" i="1" dirty="0">
                <a:solidFill>
                  <a:srgbClr val="FF0000"/>
                </a:solidFill>
              </a:rPr>
              <a:t> </a:t>
            </a:r>
            <a:r>
              <a:rPr lang="en-US" i="1" dirty="0" err="1">
                <a:solidFill>
                  <a:srgbClr val="FF0000"/>
                </a:solidFill>
              </a:rPr>
              <a:t>theo</a:t>
            </a:r>
            <a:r>
              <a:rPr lang="en-US" i="1" dirty="0">
                <a:solidFill>
                  <a:srgbClr val="FF0000"/>
                </a:solidFill>
              </a:rPr>
              <a:t> </a:t>
            </a:r>
            <a:r>
              <a:rPr lang="en-US" i="1" dirty="0" err="1">
                <a:solidFill>
                  <a:srgbClr val="FF0000"/>
                </a:solidFill>
              </a:rPr>
              <a:t>quy</a:t>
            </a:r>
            <a:r>
              <a:rPr lang="en-US" i="1" dirty="0">
                <a:solidFill>
                  <a:srgbClr val="FF0000"/>
                </a:solidFill>
              </a:rPr>
              <a:t> </a:t>
            </a:r>
            <a:r>
              <a:rPr lang="en-US" i="1" dirty="0" err="1">
                <a:solidFill>
                  <a:srgbClr val="FF0000"/>
                </a:solidFill>
              </a:rPr>
              <a:t>định</a:t>
            </a:r>
            <a:r>
              <a:rPr lang="en-US" i="1" dirty="0">
                <a:solidFill>
                  <a:srgbClr val="FF0000"/>
                </a:solidFill>
              </a:rPr>
              <a:t> </a:t>
            </a:r>
            <a:r>
              <a:rPr lang="en-US" i="1" dirty="0" err="1">
                <a:solidFill>
                  <a:srgbClr val="FF0000"/>
                </a:solidFill>
              </a:rPr>
              <a:t>của</a:t>
            </a:r>
            <a:r>
              <a:rPr lang="en-US" i="1" dirty="0">
                <a:solidFill>
                  <a:srgbClr val="FF0000"/>
                </a:solidFill>
              </a:rPr>
              <a:t> </a:t>
            </a:r>
            <a:r>
              <a:rPr lang="en-US" i="1" dirty="0" err="1">
                <a:solidFill>
                  <a:srgbClr val="FF0000"/>
                </a:solidFill>
              </a:rPr>
              <a:t>pháp</a:t>
            </a:r>
            <a:r>
              <a:rPr lang="en-US" i="1" dirty="0">
                <a:solidFill>
                  <a:srgbClr val="FF0000"/>
                </a:solidFill>
              </a:rPr>
              <a:t> </a:t>
            </a:r>
            <a:r>
              <a:rPr lang="en-US" i="1" dirty="0" err="1">
                <a:solidFill>
                  <a:srgbClr val="FF0000"/>
                </a:solidFill>
              </a:rPr>
              <a:t>luật</a:t>
            </a:r>
            <a:r>
              <a:rPr lang="en-US" i="1" dirty="0">
                <a:solidFill>
                  <a:srgbClr val="FF0000"/>
                </a:solidFill>
              </a:rPr>
              <a:t> </a:t>
            </a:r>
            <a:r>
              <a:rPr lang="en-US" i="1" dirty="0" err="1">
                <a:solidFill>
                  <a:srgbClr val="FF0000"/>
                </a:solidFill>
              </a:rPr>
              <a:t>về</a:t>
            </a:r>
            <a:r>
              <a:rPr lang="en-US" i="1" dirty="0">
                <a:solidFill>
                  <a:srgbClr val="FF0000"/>
                </a:solidFill>
              </a:rPr>
              <a:t> </a:t>
            </a:r>
            <a:r>
              <a:rPr lang="en-US" i="1" dirty="0" err="1">
                <a:solidFill>
                  <a:srgbClr val="FF0000"/>
                </a:solidFill>
              </a:rPr>
              <a:t>bảo</a:t>
            </a:r>
            <a:r>
              <a:rPr lang="en-US" i="1" dirty="0">
                <a:solidFill>
                  <a:srgbClr val="FF0000"/>
                </a:solidFill>
              </a:rPr>
              <a:t> </a:t>
            </a:r>
            <a:r>
              <a:rPr lang="en-US" i="1" dirty="0" err="1">
                <a:solidFill>
                  <a:srgbClr val="FF0000"/>
                </a:solidFill>
              </a:rPr>
              <a:t>vệ</a:t>
            </a:r>
            <a:r>
              <a:rPr lang="en-US" i="1" dirty="0">
                <a:solidFill>
                  <a:srgbClr val="FF0000"/>
                </a:solidFill>
              </a:rPr>
              <a:t> </a:t>
            </a:r>
            <a:r>
              <a:rPr lang="en-US" i="1" dirty="0" err="1">
                <a:solidFill>
                  <a:srgbClr val="FF0000"/>
                </a:solidFill>
              </a:rPr>
              <a:t>môi</a:t>
            </a:r>
            <a:r>
              <a:rPr lang="en-US" i="1" dirty="0">
                <a:solidFill>
                  <a:srgbClr val="FF0000"/>
                </a:solidFill>
              </a:rPr>
              <a:t> </a:t>
            </a:r>
            <a:r>
              <a:rPr lang="en-US" i="1" dirty="0" err="1">
                <a:solidFill>
                  <a:srgbClr val="FF0000"/>
                </a:solidFill>
              </a:rPr>
              <a:t>trường</a:t>
            </a:r>
            <a:r>
              <a:rPr lang="en-US" i="1" dirty="0">
                <a:solidFill>
                  <a:srgbClr val="FF0000"/>
                </a:solidFill>
              </a:rPr>
              <a:t>.</a:t>
            </a:r>
            <a:endParaRPr lang="en-US" dirty="0">
              <a:solidFill>
                <a:srgbClr val="FF0000"/>
              </a:solidFill>
            </a:endParaRPr>
          </a:p>
          <a:p>
            <a:pPr algn="just"/>
            <a:r>
              <a:rPr lang="en-US" dirty="0"/>
              <a:t>b) </a:t>
            </a:r>
            <a:r>
              <a:rPr lang="en-US" dirty="0" err="1"/>
              <a:t>Cơ</a:t>
            </a:r>
            <a:r>
              <a:rPr lang="en-US" dirty="0"/>
              <a:t> </a:t>
            </a:r>
            <a:r>
              <a:rPr lang="en-US" dirty="0" err="1"/>
              <a:t>sở</a:t>
            </a:r>
            <a:r>
              <a:rPr lang="en-US" dirty="0"/>
              <a:t> </a:t>
            </a:r>
            <a:r>
              <a:rPr lang="en-US" dirty="0" err="1"/>
              <a:t>được</a:t>
            </a:r>
            <a:r>
              <a:rPr lang="en-US" dirty="0"/>
              <a:t> </a:t>
            </a:r>
            <a:r>
              <a:rPr lang="en-US" dirty="0" err="1"/>
              <a:t>cấp</a:t>
            </a:r>
            <a:r>
              <a:rPr lang="en-US" dirty="0"/>
              <a:t> </a:t>
            </a:r>
            <a:r>
              <a:rPr lang="en-US" dirty="0"/>
              <a:t>GPMT </a:t>
            </a:r>
            <a:r>
              <a:rPr lang="en-US" dirty="0" err="1"/>
              <a:t>có</a:t>
            </a:r>
            <a:r>
              <a:rPr lang="en-US" dirty="0"/>
              <a:t> </a:t>
            </a:r>
            <a:r>
              <a:rPr lang="en-US" dirty="0" err="1"/>
              <a:t>chức</a:t>
            </a:r>
            <a:r>
              <a:rPr lang="en-US" dirty="0"/>
              <a:t> </a:t>
            </a:r>
            <a:r>
              <a:rPr lang="en-US" dirty="0" err="1"/>
              <a:t>năng</a:t>
            </a:r>
            <a:r>
              <a:rPr lang="en-US" dirty="0"/>
              <a:t> </a:t>
            </a:r>
            <a:r>
              <a:rPr lang="en-US" dirty="0" err="1"/>
              <a:t>xử</a:t>
            </a:r>
            <a:r>
              <a:rPr lang="en-US" dirty="0"/>
              <a:t> </a:t>
            </a:r>
            <a:r>
              <a:rPr lang="en-US" dirty="0" err="1"/>
              <a:t>lý</a:t>
            </a:r>
            <a:r>
              <a:rPr lang="en-US" dirty="0"/>
              <a:t> CTNH </a:t>
            </a:r>
            <a:r>
              <a:rPr lang="en-US" dirty="0" err="1"/>
              <a:t>phù</a:t>
            </a:r>
            <a:r>
              <a:rPr lang="en-US" dirty="0"/>
              <a:t> </a:t>
            </a:r>
            <a:r>
              <a:rPr lang="en-US" dirty="0" err="1"/>
              <a:t>hợp</a:t>
            </a:r>
            <a:r>
              <a:rPr lang="en-US" dirty="0"/>
              <a:t> </a:t>
            </a:r>
            <a:r>
              <a:rPr lang="en-US" dirty="0" err="1"/>
              <a:t>với</a:t>
            </a:r>
            <a:r>
              <a:rPr lang="en-US" dirty="0"/>
              <a:t> </a:t>
            </a:r>
            <a:r>
              <a:rPr lang="en-US" dirty="0" err="1"/>
              <a:t>loại</a:t>
            </a:r>
            <a:r>
              <a:rPr lang="en-US" dirty="0"/>
              <a:t> </a:t>
            </a:r>
            <a:r>
              <a:rPr lang="en-US" dirty="0" err="1"/>
              <a:t>chất</a:t>
            </a:r>
            <a:r>
              <a:rPr lang="en-US" dirty="0"/>
              <a:t> </a:t>
            </a:r>
            <a:r>
              <a:rPr lang="en-US" dirty="0" err="1"/>
              <a:t>thải</a:t>
            </a:r>
            <a:r>
              <a:rPr lang="en-US" dirty="0"/>
              <a:t> </a:t>
            </a:r>
            <a:r>
              <a:rPr lang="en-US" dirty="0" err="1"/>
              <a:t>cần</a:t>
            </a:r>
            <a:r>
              <a:rPr lang="en-US" dirty="0"/>
              <a:t> </a:t>
            </a:r>
            <a:r>
              <a:rPr lang="en-US" dirty="0" err="1"/>
              <a:t>vận</a:t>
            </a:r>
            <a:r>
              <a:rPr lang="en-US" dirty="0"/>
              <a:t> </a:t>
            </a:r>
            <a:r>
              <a:rPr lang="en-US" dirty="0" err="1"/>
              <a:t>chuyển</a:t>
            </a:r>
            <a:r>
              <a:rPr lang="en-US" dirty="0"/>
              <a:t>.</a:t>
            </a:r>
            <a:endParaRPr lang="en-US" dirty="0"/>
          </a:p>
        </p:txBody>
      </p:sp>
      <p:sp>
        <p:nvSpPr>
          <p:cNvPr id="9" name="Rectangle 8"/>
          <p:cNvSpPr/>
          <p:nvPr/>
        </p:nvSpPr>
        <p:spPr>
          <a:xfrm>
            <a:off x="6163380" y="2667000"/>
            <a:ext cx="4276021" cy="2308324"/>
          </a:xfrm>
          <a:prstGeom prst="rect">
            <a:avLst/>
          </a:prstGeom>
        </p:spPr>
        <p:txBody>
          <a:bodyPr wrap="square">
            <a:spAutoFit/>
          </a:bodyPr>
          <a:lstStyle/>
          <a:p>
            <a:pPr algn="ctr"/>
            <a:r>
              <a:rPr lang="en-US" b="1" dirty="0" err="1"/>
              <a:t>Đơn</a:t>
            </a:r>
            <a:r>
              <a:rPr lang="en-US" b="1" dirty="0"/>
              <a:t> </a:t>
            </a:r>
            <a:r>
              <a:rPr lang="en-US" b="1" dirty="0" err="1"/>
              <a:t>vị</a:t>
            </a:r>
            <a:r>
              <a:rPr lang="en-US" b="1" dirty="0"/>
              <a:t> </a:t>
            </a:r>
            <a:r>
              <a:rPr lang="en-US" b="1" dirty="0" err="1"/>
              <a:t>được</a:t>
            </a:r>
            <a:r>
              <a:rPr lang="en-US" b="1" dirty="0"/>
              <a:t> </a:t>
            </a:r>
            <a:r>
              <a:rPr lang="en-US" b="1" dirty="0" err="1"/>
              <a:t>phép</a:t>
            </a:r>
            <a:r>
              <a:rPr lang="en-US" b="1" dirty="0"/>
              <a:t> </a:t>
            </a:r>
            <a:r>
              <a:rPr lang="en-US" b="1" dirty="0" err="1"/>
              <a:t>xử</a:t>
            </a:r>
            <a:r>
              <a:rPr lang="en-US" b="1" dirty="0"/>
              <a:t> </a:t>
            </a:r>
            <a:r>
              <a:rPr lang="en-US" b="1" dirty="0" err="1"/>
              <a:t>lý</a:t>
            </a:r>
            <a:r>
              <a:rPr lang="en-US" b="1" dirty="0"/>
              <a:t>:</a:t>
            </a:r>
          </a:p>
          <a:p>
            <a:pPr algn="just"/>
            <a:r>
              <a:rPr lang="en-US" dirty="0"/>
              <a:t>a) </a:t>
            </a:r>
            <a:r>
              <a:rPr lang="en-US" dirty="0" err="1"/>
              <a:t>Có</a:t>
            </a:r>
            <a:r>
              <a:rPr lang="en-US" dirty="0"/>
              <a:t> </a:t>
            </a:r>
            <a:r>
              <a:rPr lang="en-US" dirty="0" err="1"/>
              <a:t>công</a:t>
            </a:r>
            <a:r>
              <a:rPr lang="en-US" dirty="0"/>
              <a:t> </a:t>
            </a:r>
            <a:r>
              <a:rPr lang="en-US" dirty="0" err="1"/>
              <a:t>nghệ</a:t>
            </a:r>
            <a:r>
              <a:rPr lang="en-US" dirty="0"/>
              <a:t> </a:t>
            </a:r>
            <a:r>
              <a:rPr lang="en-US" dirty="0" err="1"/>
              <a:t>phù</a:t>
            </a:r>
            <a:r>
              <a:rPr lang="en-US" dirty="0"/>
              <a:t> </a:t>
            </a:r>
            <a:r>
              <a:rPr lang="en-US" dirty="0" err="1"/>
              <a:t>hợp</a:t>
            </a:r>
            <a:r>
              <a:rPr lang="en-US" dirty="0"/>
              <a:t> </a:t>
            </a:r>
            <a:r>
              <a:rPr lang="en-US" dirty="0" err="1"/>
              <a:t>và</a:t>
            </a:r>
            <a:r>
              <a:rPr lang="en-US" dirty="0"/>
              <a:t> </a:t>
            </a:r>
            <a:r>
              <a:rPr lang="en-US" dirty="0" err="1"/>
              <a:t>đáp</a:t>
            </a:r>
            <a:r>
              <a:rPr lang="en-US" dirty="0"/>
              <a:t> </a:t>
            </a:r>
            <a:r>
              <a:rPr lang="en-US" dirty="0" err="1"/>
              <a:t>ứng</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pháp</a:t>
            </a:r>
            <a:r>
              <a:rPr lang="en-US" dirty="0"/>
              <a:t> </a:t>
            </a:r>
            <a:r>
              <a:rPr lang="en-US" dirty="0" err="1"/>
              <a:t>luật</a:t>
            </a:r>
            <a:r>
              <a:rPr lang="en-US" dirty="0"/>
              <a:t> </a:t>
            </a:r>
            <a:r>
              <a:rPr lang="en-US" dirty="0" err="1"/>
              <a:t>về</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a:t>
            </a:r>
          </a:p>
          <a:p>
            <a:pPr algn="just"/>
            <a:r>
              <a:rPr lang="en-US" dirty="0"/>
              <a:t>b) </a:t>
            </a:r>
            <a:r>
              <a:rPr lang="en-US" dirty="0" err="1"/>
              <a:t>Có</a:t>
            </a:r>
            <a:r>
              <a:rPr lang="en-US" dirty="0"/>
              <a:t> </a:t>
            </a:r>
            <a:r>
              <a:rPr lang="en-US" dirty="0" err="1"/>
              <a:t>giấy</a:t>
            </a:r>
            <a:r>
              <a:rPr lang="en-US" dirty="0"/>
              <a:t> </a:t>
            </a:r>
            <a:r>
              <a:rPr lang="en-US" dirty="0" err="1"/>
              <a:t>phép</a:t>
            </a:r>
            <a:r>
              <a:rPr lang="en-US" dirty="0"/>
              <a:t> </a:t>
            </a:r>
            <a:r>
              <a:rPr lang="en-US" dirty="0" err="1"/>
              <a:t>môi</a:t>
            </a:r>
            <a:r>
              <a:rPr lang="en-US" dirty="0"/>
              <a:t> </a:t>
            </a:r>
            <a:r>
              <a:rPr lang="en-US" dirty="0" err="1"/>
              <a:t>trường</a:t>
            </a:r>
            <a:r>
              <a:rPr lang="en-US" dirty="0"/>
              <a:t>.</a:t>
            </a:r>
          </a:p>
          <a:p>
            <a:pPr algn="just"/>
            <a:r>
              <a:rPr lang="en-US" dirty="0"/>
              <a:t>c) </a:t>
            </a:r>
            <a:r>
              <a:rPr lang="en-US" dirty="0" err="1"/>
              <a:t>Đáp</a:t>
            </a:r>
            <a:r>
              <a:rPr lang="en-US" dirty="0"/>
              <a:t> </a:t>
            </a:r>
            <a:r>
              <a:rPr lang="en-US" dirty="0" err="1"/>
              <a:t>ứng</a:t>
            </a:r>
            <a:r>
              <a:rPr lang="en-US" dirty="0"/>
              <a:t> </a:t>
            </a:r>
            <a:r>
              <a:rPr lang="en-US" dirty="0" err="1"/>
              <a:t>một</a:t>
            </a:r>
            <a:r>
              <a:rPr lang="en-US" dirty="0"/>
              <a:t> </a:t>
            </a:r>
            <a:r>
              <a:rPr lang="en-US" dirty="0" err="1"/>
              <a:t>số</a:t>
            </a:r>
            <a:r>
              <a:rPr lang="en-US" dirty="0"/>
              <a:t> </a:t>
            </a:r>
            <a:r>
              <a:rPr lang="en-US" dirty="0" err="1"/>
              <a:t>yêu</a:t>
            </a:r>
            <a:r>
              <a:rPr lang="en-US" dirty="0"/>
              <a:t> </a:t>
            </a:r>
            <a:r>
              <a:rPr lang="en-US" dirty="0" err="1"/>
              <a:t>cầu</a:t>
            </a:r>
            <a:r>
              <a:rPr lang="en-US" dirty="0"/>
              <a:t> </a:t>
            </a:r>
            <a:r>
              <a:rPr lang="en-US" dirty="0" err="1"/>
              <a:t>khác</a:t>
            </a:r>
            <a:r>
              <a:rPr lang="en-US" dirty="0"/>
              <a:t> </a:t>
            </a:r>
            <a:r>
              <a:rPr lang="en-US" dirty="0" err="1"/>
              <a:t>theo</a:t>
            </a:r>
            <a:r>
              <a:rPr lang="en-US" dirty="0"/>
              <a:t> </a:t>
            </a:r>
            <a:r>
              <a:rPr lang="en-US" dirty="0" err="1"/>
              <a:t>quy</a:t>
            </a:r>
            <a:r>
              <a:rPr lang="en-US" dirty="0"/>
              <a:t> </a:t>
            </a:r>
            <a:r>
              <a:rPr lang="en-US" dirty="0" err="1"/>
              <a:t>định</a:t>
            </a:r>
            <a:r>
              <a:rPr lang="en-US" dirty="0"/>
              <a:t> (</a:t>
            </a:r>
            <a:r>
              <a:rPr lang="en-US" dirty="0" err="1"/>
              <a:t>quy</a:t>
            </a:r>
            <a:r>
              <a:rPr lang="en-US" dirty="0"/>
              <a:t> </a:t>
            </a:r>
            <a:r>
              <a:rPr lang="en-US" dirty="0" err="1"/>
              <a:t>hoạch</a:t>
            </a:r>
            <a:r>
              <a:rPr lang="en-US" dirty="0"/>
              <a:t>, </a:t>
            </a:r>
            <a:r>
              <a:rPr lang="en-US" dirty="0" err="1"/>
              <a:t>khoảng</a:t>
            </a:r>
            <a:r>
              <a:rPr lang="en-US" dirty="0"/>
              <a:t> </a:t>
            </a:r>
            <a:r>
              <a:rPr lang="en-US" dirty="0" err="1"/>
              <a:t>cách</a:t>
            </a:r>
            <a:r>
              <a:rPr lang="en-US" dirty="0"/>
              <a:t>, </a:t>
            </a:r>
            <a:r>
              <a:rPr lang="en-US" dirty="0" err="1"/>
              <a:t>nhân</a:t>
            </a:r>
            <a:r>
              <a:rPr lang="en-US" dirty="0"/>
              <a:t> </a:t>
            </a:r>
            <a:r>
              <a:rPr lang="en-US" dirty="0" err="1"/>
              <a:t>sự</a:t>
            </a:r>
            <a:r>
              <a:rPr lang="en-US" dirty="0"/>
              <a:t>, </a:t>
            </a:r>
            <a:r>
              <a:rPr lang="en-US" dirty="0" err="1"/>
              <a:t>quy</a:t>
            </a:r>
            <a:r>
              <a:rPr lang="en-US" dirty="0"/>
              <a:t> </a:t>
            </a:r>
            <a:r>
              <a:rPr lang="en-US" dirty="0" err="1"/>
              <a:t>trình</a:t>
            </a:r>
            <a:r>
              <a:rPr lang="en-US" dirty="0"/>
              <a:t> </a:t>
            </a:r>
            <a:r>
              <a:rPr lang="en-US" dirty="0" err="1"/>
              <a:t>vận</a:t>
            </a:r>
            <a:r>
              <a:rPr lang="en-US" dirty="0"/>
              <a:t> </a:t>
            </a:r>
            <a:r>
              <a:rPr lang="en-US" dirty="0" err="1"/>
              <a:t>hành</a:t>
            </a:r>
            <a:r>
              <a:rPr lang="en-US" dirty="0"/>
              <a:t>, </a:t>
            </a:r>
            <a:r>
              <a:rPr lang="en-US" dirty="0" err="1"/>
              <a:t>ký</a:t>
            </a:r>
            <a:r>
              <a:rPr lang="en-US" dirty="0"/>
              <a:t> </a:t>
            </a:r>
            <a:r>
              <a:rPr lang="en-US" dirty="0" err="1"/>
              <a:t>quỹ</a:t>
            </a:r>
            <a:r>
              <a:rPr lang="en-US" dirty="0"/>
              <a:t>,…).</a:t>
            </a:r>
            <a:endParaRPr lang="en-US" dirty="0"/>
          </a:p>
        </p:txBody>
      </p:sp>
      <p:sp>
        <p:nvSpPr>
          <p:cNvPr id="10" name="Title 1"/>
          <p:cNvSpPr txBox="1">
            <a:spLocks/>
          </p:cNvSpPr>
          <p:nvPr/>
        </p:nvSpPr>
        <p:spPr bwMode="auto">
          <a:xfrm>
            <a:off x="2048579" y="5105400"/>
            <a:ext cx="8229600" cy="48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a:solidFill>
                  <a:srgbClr val="FF0000"/>
                </a:solidFill>
                <a:latin typeface="Times New Roman" pitchFamily="18" charset="0"/>
                <a:cs typeface="Times New Roman" pitchFamily="18" charset="0"/>
              </a:rPr>
              <a:t>THEO HƯỚNG DẪN CỦA BỘ TNMT</a:t>
            </a:r>
            <a:endParaRPr lang="en-US" sz="2800" b="1" dirty="0">
              <a:solidFill>
                <a:srgbClr val="FF0000"/>
              </a:solidFill>
            </a:endParaRPr>
          </a:p>
        </p:txBody>
      </p:sp>
    </p:spTree>
    <p:extLst>
      <p:ext uri="{BB962C8B-B14F-4D97-AF65-F5344CB8AC3E}">
        <p14:creationId xmlns:p14="http://schemas.microsoft.com/office/powerpoint/2010/main" val="2667795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229600" cy="480448"/>
          </a:xfrm>
        </p:spPr>
        <p:txBody>
          <a:bodyPr>
            <a:normAutofit fontScale="90000"/>
          </a:bodyPr>
          <a:lstStyle/>
          <a:p>
            <a:pPr algn="ctr"/>
            <a:r>
              <a:rPr lang="en-US" sz="3200" b="1" dirty="0">
                <a:latin typeface="Times New Roman" pitchFamily="18" charset="0"/>
                <a:cs typeface="Times New Roman" pitchFamily="18" charset="0"/>
              </a:rPr>
              <a:t>QUAN TRẮC MÔI TRƯỜNG</a:t>
            </a:r>
            <a:endParaRPr lang="en-US" sz="3200" dirty="0"/>
          </a:p>
        </p:txBody>
      </p:sp>
      <p:sp>
        <p:nvSpPr>
          <p:cNvPr id="5" name="Rectangle 4"/>
          <p:cNvSpPr/>
          <p:nvPr/>
        </p:nvSpPr>
        <p:spPr>
          <a:xfrm>
            <a:off x="1905000" y="1219200"/>
            <a:ext cx="4648200" cy="2862322"/>
          </a:xfrm>
          <a:prstGeom prst="rect">
            <a:avLst/>
          </a:prstGeom>
        </p:spPr>
        <p:txBody>
          <a:bodyPr wrap="square">
            <a:spAutoFit/>
          </a:bodyPr>
          <a:lstStyle/>
          <a:p>
            <a:pPr algn="ctr"/>
            <a:r>
              <a:rPr lang="en-US" b="1" dirty="0" err="1">
                <a:solidFill>
                  <a:srgbClr val="FF0000"/>
                </a:solidFill>
              </a:rPr>
              <a:t>Đối</a:t>
            </a:r>
            <a:r>
              <a:rPr lang="en-US" b="1" dirty="0">
                <a:solidFill>
                  <a:srgbClr val="FF0000"/>
                </a:solidFill>
              </a:rPr>
              <a:t> </a:t>
            </a:r>
            <a:r>
              <a:rPr lang="en-US" b="1" dirty="0" err="1">
                <a:solidFill>
                  <a:srgbClr val="FF0000"/>
                </a:solidFill>
              </a:rPr>
              <a:t>tượng</a:t>
            </a:r>
            <a:r>
              <a:rPr lang="en-US" b="1" dirty="0">
                <a:solidFill>
                  <a:srgbClr val="FF0000"/>
                </a:solidFill>
              </a:rPr>
              <a:t> QTTĐ </a:t>
            </a:r>
            <a:r>
              <a:rPr lang="en-US" b="1" dirty="0" err="1">
                <a:solidFill>
                  <a:srgbClr val="FF0000"/>
                </a:solidFill>
              </a:rPr>
              <a:t>nước</a:t>
            </a:r>
            <a:r>
              <a:rPr lang="en-US" b="1" dirty="0">
                <a:solidFill>
                  <a:srgbClr val="FF0000"/>
                </a:solidFill>
              </a:rPr>
              <a:t> </a:t>
            </a:r>
            <a:r>
              <a:rPr lang="en-US" b="1" dirty="0" err="1">
                <a:solidFill>
                  <a:srgbClr val="FF0000"/>
                </a:solidFill>
              </a:rPr>
              <a:t>thải</a:t>
            </a:r>
            <a:r>
              <a:rPr lang="en-US" b="1" dirty="0">
                <a:solidFill>
                  <a:srgbClr val="FF0000"/>
                </a:solidFill>
              </a:rPr>
              <a:t>:</a:t>
            </a:r>
          </a:p>
          <a:p>
            <a:pPr algn="just"/>
            <a:r>
              <a:rPr lang="en-US" dirty="0"/>
              <a:t>① KCN, CCN </a:t>
            </a:r>
            <a:r>
              <a:rPr lang="en-US" dirty="0" err="1"/>
              <a:t>xả</a:t>
            </a:r>
            <a:r>
              <a:rPr lang="en-US" dirty="0"/>
              <a:t> </a:t>
            </a:r>
            <a:r>
              <a:rPr lang="en-US" dirty="0" err="1"/>
              <a:t>nước</a:t>
            </a:r>
            <a:r>
              <a:rPr lang="en-US" dirty="0"/>
              <a:t> </a:t>
            </a:r>
            <a:r>
              <a:rPr lang="en-US" dirty="0" err="1"/>
              <a:t>thải</a:t>
            </a:r>
            <a:r>
              <a:rPr lang="en-US" dirty="0"/>
              <a:t> </a:t>
            </a:r>
            <a:r>
              <a:rPr lang="en-US" dirty="0" err="1"/>
              <a:t>ra</a:t>
            </a:r>
            <a:r>
              <a:rPr lang="en-US" dirty="0"/>
              <a:t> </a:t>
            </a:r>
            <a:r>
              <a:rPr lang="en-US" dirty="0" err="1"/>
              <a:t>môi</a:t>
            </a:r>
            <a:r>
              <a:rPr lang="en-US" dirty="0"/>
              <a:t> </a:t>
            </a:r>
            <a:r>
              <a:rPr lang="en-US" dirty="0" err="1"/>
              <a:t>trường</a:t>
            </a:r>
            <a:r>
              <a:rPr lang="en-US" dirty="0"/>
              <a:t>.</a:t>
            </a:r>
          </a:p>
          <a:p>
            <a:pPr algn="just"/>
            <a:r>
              <a:rPr lang="en-US" dirty="0"/>
              <a:t>② </a:t>
            </a:r>
            <a:r>
              <a:rPr lang="en-US" dirty="0" err="1"/>
              <a:t>Dự</a:t>
            </a:r>
            <a:r>
              <a:rPr lang="en-US" dirty="0"/>
              <a:t> </a:t>
            </a:r>
            <a:r>
              <a:rPr lang="en-US" dirty="0" err="1"/>
              <a:t>án</a:t>
            </a:r>
            <a:r>
              <a:rPr lang="en-US" dirty="0"/>
              <a:t> </a:t>
            </a:r>
            <a:r>
              <a:rPr lang="en-US" dirty="0" err="1"/>
              <a:t>đầu</a:t>
            </a:r>
            <a:r>
              <a:rPr lang="en-US" dirty="0"/>
              <a:t> </a:t>
            </a:r>
            <a:r>
              <a:rPr lang="en-US" dirty="0" err="1"/>
              <a:t>tư</a:t>
            </a:r>
            <a:r>
              <a:rPr lang="en-US" dirty="0"/>
              <a:t>, </a:t>
            </a:r>
            <a:r>
              <a:rPr lang="en-US" dirty="0" err="1"/>
              <a:t>cơ</a:t>
            </a:r>
            <a:r>
              <a:rPr lang="en-US" dirty="0"/>
              <a:t> </a:t>
            </a:r>
            <a:r>
              <a:rPr lang="en-US" dirty="0" err="1">
                <a:solidFill>
                  <a:srgbClr val="002060"/>
                </a:solidFill>
              </a:rPr>
              <a:t>sở</a:t>
            </a:r>
            <a:r>
              <a:rPr lang="en-US" dirty="0">
                <a:solidFill>
                  <a:srgbClr val="002060"/>
                </a:solidFill>
              </a:rPr>
              <a:t> </a:t>
            </a:r>
            <a:r>
              <a:rPr lang="en-US" dirty="0" err="1">
                <a:solidFill>
                  <a:srgbClr val="002060"/>
                </a:solidFill>
              </a:rPr>
              <a:t>thuộc</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hình</a:t>
            </a:r>
            <a:r>
              <a:rPr lang="en-US" dirty="0">
                <a:solidFill>
                  <a:srgbClr val="002060"/>
                </a:solidFill>
              </a:rPr>
              <a:t> </a:t>
            </a:r>
            <a:r>
              <a:rPr lang="en-US" dirty="0" err="1">
                <a:solidFill>
                  <a:srgbClr val="002060"/>
                </a:solidFill>
              </a:rPr>
              <a:t>có</a:t>
            </a:r>
            <a:r>
              <a:rPr lang="en-US" dirty="0">
                <a:solidFill>
                  <a:srgbClr val="002060"/>
                </a:solidFill>
              </a:rPr>
              <a:t> </a:t>
            </a:r>
            <a:r>
              <a:rPr lang="en-US" dirty="0" err="1">
                <a:solidFill>
                  <a:srgbClr val="002060"/>
                </a:solidFill>
              </a:rPr>
              <a:t>nguy</a:t>
            </a:r>
            <a:r>
              <a:rPr lang="en-US" dirty="0">
                <a:solidFill>
                  <a:srgbClr val="002060"/>
                </a:solidFill>
              </a:rPr>
              <a:t> </a:t>
            </a:r>
            <a:r>
              <a:rPr lang="en-US" dirty="0" err="1">
                <a:solidFill>
                  <a:srgbClr val="002060"/>
                </a:solidFill>
              </a:rPr>
              <a:t>cơ</a:t>
            </a:r>
            <a:r>
              <a:rPr lang="en-US" dirty="0">
                <a:solidFill>
                  <a:srgbClr val="002060"/>
                </a:solidFill>
              </a:rPr>
              <a:t> </a:t>
            </a:r>
            <a:r>
              <a:rPr lang="en-US" dirty="0" err="1">
                <a:solidFill>
                  <a:srgbClr val="002060"/>
                </a:solidFill>
              </a:rPr>
              <a:t>gây</a:t>
            </a:r>
            <a:r>
              <a:rPr lang="en-US" dirty="0">
                <a:solidFill>
                  <a:srgbClr val="002060"/>
                </a:solidFill>
              </a:rPr>
              <a:t> </a:t>
            </a:r>
            <a:r>
              <a:rPr lang="en-US" dirty="0">
                <a:solidFill>
                  <a:srgbClr val="002060"/>
                </a:solidFill>
              </a:rPr>
              <a:t>ONMT </a:t>
            </a:r>
            <a:r>
              <a:rPr lang="en-US" dirty="0" err="1">
                <a:solidFill>
                  <a:srgbClr val="002060"/>
                </a:solidFill>
              </a:rPr>
              <a:t>với</a:t>
            </a:r>
            <a:r>
              <a:rPr lang="en-US" dirty="0">
                <a:solidFill>
                  <a:srgbClr val="002060"/>
                </a:solidFill>
              </a:rPr>
              <a:t> </a:t>
            </a:r>
            <a:r>
              <a:rPr lang="en-US" dirty="0" err="1">
                <a:solidFill>
                  <a:srgbClr val="002060"/>
                </a:solidFill>
              </a:rPr>
              <a:t>lưu</a:t>
            </a:r>
            <a:r>
              <a:rPr lang="en-US" dirty="0">
                <a:solidFill>
                  <a:srgbClr val="002060"/>
                </a:solidFill>
              </a:rPr>
              <a:t> </a:t>
            </a:r>
            <a:r>
              <a:rPr lang="en-US" dirty="0" err="1">
                <a:solidFill>
                  <a:srgbClr val="002060"/>
                </a:solidFill>
              </a:rPr>
              <a:t>lượng</a:t>
            </a:r>
            <a:r>
              <a:rPr lang="en-US" dirty="0">
                <a:solidFill>
                  <a:srgbClr val="002060"/>
                </a:solidFill>
              </a:rPr>
              <a:t> </a:t>
            </a:r>
            <a:r>
              <a:rPr lang="en-US" dirty="0" err="1">
                <a:solidFill>
                  <a:srgbClr val="002060"/>
                </a:solidFill>
              </a:rPr>
              <a:t>xả</a:t>
            </a:r>
            <a:r>
              <a:rPr lang="en-US" dirty="0">
                <a:solidFill>
                  <a:srgbClr val="002060"/>
                </a:solidFill>
              </a:rPr>
              <a:t> </a:t>
            </a:r>
            <a:r>
              <a:rPr lang="en-US" dirty="0" err="1">
                <a:solidFill>
                  <a:srgbClr val="002060"/>
                </a:solidFill>
              </a:rPr>
              <a:t>nước</a:t>
            </a:r>
            <a:r>
              <a:rPr lang="en-US" dirty="0">
                <a:solidFill>
                  <a:srgbClr val="002060"/>
                </a:solidFill>
              </a:rPr>
              <a:t> </a:t>
            </a:r>
            <a:r>
              <a:rPr lang="en-US" dirty="0" err="1">
                <a:solidFill>
                  <a:srgbClr val="002060"/>
                </a:solidFill>
              </a:rPr>
              <a:t>thải</a:t>
            </a:r>
            <a:r>
              <a:rPr lang="en-US" dirty="0">
                <a:solidFill>
                  <a:srgbClr val="002060"/>
                </a:solidFill>
              </a:rPr>
              <a:t> </a:t>
            </a:r>
            <a:r>
              <a:rPr lang="en-US" dirty="0" err="1">
                <a:solidFill>
                  <a:srgbClr val="002060"/>
                </a:solidFill>
              </a:rPr>
              <a:t>trung</a:t>
            </a:r>
            <a:r>
              <a:rPr lang="en-US" dirty="0">
                <a:solidFill>
                  <a:srgbClr val="002060"/>
                </a:solidFill>
              </a:rPr>
              <a:t> </a:t>
            </a:r>
            <a:r>
              <a:rPr lang="en-US" dirty="0" err="1">
                <a:solidFill>
                  <a:srgbClr val="002060"/>
                </a:solidFill>
              </a:rPr>
              <a:t>bình</a:t>
            </a:r>
            <a:r>
              <a:rPr lang="en-US" dirty="0">
                <a:solidFill>
                  <a:srgbClr val="002060"/>
                </a:solidFill>
              </a:rPr>
              <a:t> </a:t>
            </a:r>
            <a:r>
              <a:rPr lang="en-US" dirty="0" err="1">
                <a:solidFill>
                  <a:srgbClr val="002060"/>
                </a:solidFill>
              </a:rPr>
              <a:t>trở</a:t>
            </a:r>
            <a:r>
              <a:rPr lang="en-US" dirty="0">
                <a:solidFill>
                  <a:srgbClr val="002060"/>
                </a:solidFill>
              </a:rPr>
              <a:t> </a:t>
            </a:r>
            <a:r>
              <a:rPr lang="en-US" dirty="0" err="1">
                <a:solidFill>
                  <a:srgbClr val="002060"/>
                </a:solidFill>
              </a:rPr>
              <a:t>lên</a:t>
            </a:r>
            <a:r>
              <a:rPr lang="en-US" dirty="0">
                <a:solidFill>
                  <a:srgbClr val="002060"/>
                </a:solidFill>
              </a:rPr>
              <a:t>.</a:t>
            </a:r>
          </a:p>
          <a:p>
            <a:pPr algn="just"/>
            <a:r>
              <a:rPr lang="en-US" dirty="0">
                <a:solidFill>
                  <a:srgbClr val="002060"/>
                </a:solidFill>
              </a:rPr>
              <a:t>③</a:t>
            </a:r>
            <a:r>
              <a:rPr lang="en-US" dirty="0">
                <a:solidFill>
                  <a:srgbClr val="002060"/>
                </a:solidFill>
              </a:rPr>
              <a:t> </a:t>
            </a:r>
            <a:r>
              <a:rPr lang="en-US" dirty="0" err="1">
                <a:solidFill>
                  <a:srgbClr val="002060"/>
                </a:solidFill>
              </a:rPr>
              <a:t>Dự</a:t>
            </a:r>
            <a:r>
              <a:rPr lang="en-US" dirty="0">
                <a:solidFill>
                  <a:srgbClr val="002060"/>
                </a:solidFill>
              </a:rPr>
              <a:t> </a:t>
            </a:r>
            <a:r>
              <a:rPr lang="en-US" dirty="0" err="1">
                <a:solidFill>
                  <a:srgbClr val="002060"/>
                </a:solidFill>
              </a:rPr>
              <a:t>án</a:t>
            </a:r>
            <a:r>
              <a:rPr lang="en-US" dirty="0">
                <a:solidFill>
                  <a:srgbClr val="002060"/>
                </a:solidFill>
              </a:rPr>
              <a:t> </a:t>
            </a:r>
            <a:r>
              <a:rPr lang="en-US" dirty="0" err="1">
                <a:solidFill>
                  <a:srgbClr val="002060"/>
                </a:solidFill>
              </a:rPr>
              <a:t>đầu</a:t>
            </a:r>
            <a:r>
              <a:rPr lang="en-US" dirty="0">
                <a:solidFill>
                  <a:srgbClr val="002060"/>
                </a:solidFill>
              </a:rPr>
              <a:t> </a:t>
            </a:r>
            <a:r>
              <a:rPr lang="en-US" dirty="0" err="1">
                <a:solidFill>
                  <a:srgbClr val="002060"/>
                </a:solidFill>
              </a:rPr>
              <a:t>tư</a:t>
            </a:r>
            <a:r>
              <a:rPr lang="en-US" dirty="0">
                <a:solidFill>
                  <a:srgbClr val="002060"/>
                </a:solidFill>
              </a:rPr>
              <a:t>, </a:t>
            </a:r>
            <a:r>
              <a:rPr lang="en-US" dirty="0" err="1">
                <a:solidFill>
                  <a:srgbClr val="002060"/>
                </a:solidFill>
              </a:rPr>
              <a:t>cơ</a:t>
            </a:r>
            <a:r>
              <a:rPr lang="en-US" dirty="0">
                <a:solidFill>
                  <a:srgbClr val="002060"/>
                </a:solidFill>
              </a:rPr>
              <a:t> </a:t>
            </a:r>
            <a:r>
              <a:rPr lang="en-US" dirty="0" err="1">
                <a:solidFill>
                  <a:srgbClr val="002060"/>
                </a:solidFill>
              </a:rPr>
              <a:t>sở</a:t>
            </a:r>
            <a:r>
              <a:rPr lang="en-US" dirty="0">
                <a:solidFill>
                  <a:srgbClr val="002060"/>
                </a:solidFill>
              </a:rPr>
              <a:t> </a:t>
            </a:r>
            <a:r>
              <a:rPr lang="en-US" dirty="0" err="1">
                <a:solidFill>
                  <a:srgbClr val="002060"/>
                </a:solidFill>
              </a:rPr>
              <a:t>không</a:t>
            </a:r>
            <a:r>
              <a:rPr lang="en-US" dirty="0">
                <a:solidFill>
                  <a:srgbClr val="002060"/>
                </a:solidFill>
              </a:rPr>
              <a:t> </a:t>
            </a:r>
            <a:r>
              <a:rPr lang="en-US" dirty="0" err="1">
                <a:solidFill>
                  <a:srgbClr val="002060"/>
                </a:solidFill>
              </a:rPr>
              <a:t>thuộc</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hình</a:t>
            </a:r>
            <a:r>
              <a:rPr lang="en-US" dirty="0">
                <a:solidFill>
                  <a:srgbClr val="002060"/>
                </a:solidFill>
              </a:rPr>
              <a:t> </a:t>
            </a:r>
            <a:r>
              <a:rPr lang="en-US" dirty="0" err="1">
                <a:solidFill>
                  <a:srgbClr val="002060"/>
                </a:solidFill>
              </a:rPr>
              <a:t>có</a:t>
            </a:r>
            <a:r>
              <a:rPr lang="en-US" dirty="0">
                <a:solidFill>
                  <a:srgbClr val="002060"/>
                </a:solidFill>
              </a:rPr>
              <a:t> </a:t>
            </a:r>
            <a:r>
              <a:rPr lang="en-US" dirty="0" err="1">
                <a:solidFill>
                  <a:srgbClr val="002060"/>
                </a:solidFill>
              </a:rPr>
              <a:t>nguy</a:t>
            </a:r>
            <a:r>
              <a:rPr lang="en-US" dirty="0">
                <a:solidFill>
                  <a:srgbClr val="002060"/>
                </a:solidFill>
              </a:rPr>
              <a:t> </a:t>
            </a:r>
            <a:r>
              <a:rPr lang="en-US" dirty="0" err="1">
                <a:solidFill>
                  <a:srgbClr val="002060"/>
                </a:solidFill>
              </a:rPr>
              <a:t>cơ</a:t>
            </a:r>
            <a:r>
              <a:rPr lang="en-US" dirty="0">
                <a:solidFill>
                  <a:srgbClr val="002060"/>
                </a:solidFill>
              </a:rPr>
              <a:t> </a:t>
            </a:r>
            <a:r>
              <a:rPr lang="en-US" dirty="0" err="1">
                <a:solidFill>
                  <a:srgbClr val="002060"/>
                </a:solidFill>
              </a:rPr>
              <a:t>gây</a:t>
            </a:r>
            <a:r>
              <a:rPr lang="en-US" dirty="0">
                <a:solidFill>
                  <a:srgbClr val="002060"/>
                </a:solidFill>
              </a:rPr>
              <a:t> </a:t>
            </a:r>
            <a:r>
              <a:rPr lang="en-US" dirty="0">
                <a:solidFill>
                  <a:srgbClr val="002060"/>
                </a:solidFill>
              </a:rPr>
              <a:t>ONMT </a:t>
            </a:r>
            <a:r>
              <a:rPr lang="en-US" dirty="0" err="1">
                <a:solidFill>
                  <a:srgbClr val="002060"/>
                </a:solidFill>
              </a:rPr>
              <a:t>với</a:t>
            </a:r>
            <a:r>
              <a:rPr lang="en-US" dirty="0">
                <a:solidFill>
                  <a:srgbClr val="002060"/>
                </a:solidFill>
              </a:rPr>
              <a:t> </a:t>
            </a:r>
            <a:r>
              <a:rPr lang="en-US" dirty="0" err="1">
                <a:solidFill>
                  <a:srgbClr val="002060"/>
                </a:solidFill>
              </a:rPr>
              <a:t>lưu</a:t>
            </a:r>
            <a:r>
              <a:rPr lang="en-US" dirty="0">
                <a:solidFill>
                  <a:srgbClr val="002060"/>
                </a:solidFill>
              </a:rPr>
              <a:t> </a:t>
            </a:r>
            <a:r>
              <a:rPr lang="en-US" dirty="0" err="1">
                <a:solidFill>
                  <a:srgbClr val="002060"/>
                </a:solidFill>
              </a:rPr>
              <a:t>lượng</a:t>
            </a:r>
            <a:r>
              <a:rPr lang="en-US" dirty="0">
                <a:solidFill>
                  <a:srgbClr val="002060"/>
                </a:solidFill>
              </a:rPr>
              <a:t> </a:t>
            </a:r>
            <a:r>
              <a:rPr lang="en-US" dirty="0" err="1">
                <a:solidFill>
                  <a:srgbClr val="002060"/>
                </a:solidFill>
              </a:rPr>
              <a:t>xả</a:t>
            </a:r>
            <a:r>
              <a:rPr lang="en-US" dirty="0">
                <a:solidFill>
                  <a:srgbClr val="002060"/>
                </a:solidFill>
              </a:rPr>
              <a:t> </a:t>
            </a:r>
            <a:r>
              <a:rPr lang="en-US" dirty="0" err="1">
                <a:solidFill>
                  <a:srgbClr val="002060"/>
                </a:solidFill>
              </a:rPr>
              <a:t>nước</a:t>
            </a:r>
            <a:r>
              <a:rPr lang="en-US" dirty="0">
                <a:solidFill>
                  <a:srgbClr val="002060"/>
                </a:solidFill>
              </a:rPr>
              <a:t> </a:t>
            </a:r>
            <a:r>
              <a:rPr lang="en-US" dirty="0" err="1">
                <a:solidFill>
                  <a:srgbClr val="002060"/>
                </a:solidFill>
              </a:rPr>
              <a:t>thải</a:t>
            </a:r>
            <a:r>
              <a:rPr lang="en-US" dirty="0">
                <a:solidFill>
                  <a:srgbClr val="002060"/>
                </a:solidFill>
              </a:rPr>
              <a:t> </a:t>
            </a:r>
            <a:r>
              <a:rPr lang="en-US" dirty="0" err="1">
                <a:solidFill>
                  <a:srgbClr val="002060"/>
                </a:solidFill>
              </a:rPr>
              <a:t>lớn</a:t>
            </a:r>
            <a:r>
              <a:rPr lang="en-US" dirty="0">
                <a:solidFill>
                  <a:srgbClr val="002060"/>
                </a:solidFill>
              </a:rPr>
              <a:t>.</a:t>
            </a:r>
          </a:p>
          <a:p>
            <a:pPr algn="just"/>
            <a:r>
              <a:rPr lang="en-US" dirty="0">
                <a:solidFill>
                  <a:srgbClr val="002060"/>
                </a:solidFill>
              </a:rPr>
              <a:t>④ </a:t>
            </a:r>
            <a:r>
              <a:rPr lang="en-US" u="sng" dirty="0" err="1">
                <a:solidFill>
                  <a:srgbClr val="FF0000"/>
                </a:solidFill>
              </a:rPr>
              <a:t>Bình</a:t>
            </a:r>
            <a:r>
              <a:rPr lang="en-US" u="sng" dirty="0">
                <a:solidFill>
                  <a:srgbClr val="FF0000"/>
                </a:solidFill>
              </a:rPr>
              <a:t> </a:t>
            </a:r>
            <a:r>
              <a:rPr lang="en-US" u="sng" dirty="0" err="1">
                <a:solidFill>
                  <a:srgbClr val="FF0000"/>
                </a:solidFill>
              </a:rPr>
              <a:t>Dương</a:t>
            </a:r>
            <a:r>
              <a:rPr lang="en-US" u="sng" dirty="0">
                <a:solidFill>
                  <a:srgbClr val="FF0000"/>
                </a:solidFill>
              </a:rPr>
              <a:t> </a:t>
            </a:r>
            <a:r>
              <a:rPr lang="en-US" u="sng" dirty="0" err="1">
                <a:solidFill>
                  <a:srgbClr val="FF0000"/>
                </a:solidFill>
              </a:rPr>
              <a:t>có</a:t>
            </a:r>
            <a:r>
              <a:rPr lang="en-US" u="sng" dirty="0">
                <a:solidFill>
                  <a:srgbClr val="FF0000"/>
                </a:solidFill>
              </a:rPr>
              <a:t> </a:t>
            </a:r>
            <a:r>
              <a:rPr lang="en-US" u="sng" dirty="0" err="1">
                <a:solidFill>
                  <a:srgbClr val="FF0000"/>
                </a:solidFill>
              </a:rPr>
              <a:t>quy</a:t>
            </a:r>
            <a:r>
              <a:rPr lang="en-US" u="sng" dirty="0">
                <a:solidFill>
                  <a:srgbClr val="FF0000"/>
                </a:solidFill>
              </a:rPr>
              <a:t> </a:t>
            </a:r>
            <a:r>
              <a:rPr lang="en-US" u="sng" dirty="0" err="1">
                <a:solidFill>
                  <a:srgbClr val="FF0000"/>
                </a:solidFill>
              </a:rPr>
              <a:t>định</a:t>
            </a:r>
            <a:r>
              <a:rPr lang="en-US" u="sng" dirty="0">
                <a:solidFill>
                  <a:srgbClr val="FF0000"/>
                </a:solidFill>
              </a:rPr>
              <a:t> </a:t>
            </a:r>
            <a:r>
              <a:rPr lang="en-US" u="sng" dirty="0" err="1">
                <a:solidFill>
                  <a:srgbClr val="FF0000"/>
                </a:solidFill>
              </a:rPr>
              <a:t>thêm</a:t>
            </a:r>
            <a:r>
              <a:rPr lang="en-US" u="sng" dirty="0">
                <a:solidFill>
                  <a:srgbClr val="FF0000"/>
                </a:solidFill>
              </a:rPr>
              <a:t> </a:t>
            </a:r>
            <a:r>
              <a:rPr lang="en-US" u="sng" dirty="0" err="1">
                <a:solidFill>
                  <a:srgbClr val="FF0000"/>
                </a:solidFill>
              </a:rPr>
              <a:t>đối</a:t>
            </a:r>
            <a:r>
              <a:rPr lang="en-US" u="sng" dirty="0">
                <a:solidFill>
                  <a:srgbClr val="FF0000"/>
                </a:solidFill>
              </a:rPr>
              <a:t> </a:t>
            </a:r>
            <a:r>
              <a:rPr lang="en-US" u="sng" dirty="0" err="1">
                <a:solidFill>
                  <a:srgbClr val="FF0000"/>
                </a:solidFill>
              </a:rPr>
              <a:t>tượng</a:t>
            </a:r>
            <a:r>
              <a:rPr lang="en-US" u="sng" dirty="0">
                <a:solidFill>
                  <a:srgbClr val="FF0000"/>
                </a:solidFill>
              </a:rPr>
              <a:t>.</a:t>
            </a:r>
            <a:endParaRPr lang="en-US" u="sng" dirty="0">
              <a:solidFill>
                <a:srgbClr val="FF0000"/>
              </a:solidFill>
            </a:endParaRPr>
          </a:p>
        </p:txBody>
      </p:sp>
      <p:sp>
        <p:nvSpPr>
          <p:cNvPr id="11" name="Rectangle 10"/>
          <p:cNvSpPr/>
          <p:nvPr/>
        </p:nvSpPr>
        <p:spPr>
          <a:xfrm>
            <a:off x="6807200" y="1219200"/>
            <a:ext cx="3581400" cy="1477328"/>
          </a:xfrm>
          <a:prstGeom prst="rect">
            <a:avLst/>
          </a:prstGeom>
        </p:spPr>
        <p:txBody>
          <a:bodyPr wrap="square">
            <a:spAutoFit/>
          </a:bodyPr>
          <a:lstStyle/>
          <a:p>
            <a:pPr algn="ctr"/>
            <a:r>
              <a:rPr lang="en-US" b="1" dirty="0" err="1">
                <a:solidFill>
                  <a:srgbClr val="FF0000"/>
                </a:solidFill>
              </a:rPr>
              <a:t>Đối</a:t>
            </a:r>
            <a:r>
              <a:rPr lang="en-US" b="1" dirty="0">
                <a:solidFill>
                  <a:srgbClr val="FF0000"/>
                </a:solidFill>
              </a:rPr>
              <a:t> </a:t>
            </a:r>
            <a:r>
              <a:rPr lang="en-US" b="1" dirty="0" err="1">
                <a:solidFill>
                  <a:srgbClr val="FF0000"/>
                </a:solidFill>
              </a:rPr>
              <a:t>tượng</a:t>
            </a:r>
            <a:r>
              <a:rPr lang="en-US" b="1" dirty="0">
                <a:solidFill>
                  <a:srgbClr val="FF0000"/>
                </a:solidFill>
              </a:rPr>
              <a:t> QTTĐ </a:t>
            </a:r>
            <a:r>
              <a:rPr lang="en-US" b="1" dirty="0" err="1">
                <a:solidFill>
                  <a:srgbClr val="FF0000"/>
                </a:solidFill>
              </a:rPr>
              <a:t>bụi</a:t>
            </a:r>
            <a:r>
              <a:rPr lang="en-US" b="1" dirty="0">
                <a:solidFill>
                  <a:srgbClr val="FF0000"/>
                </a:solidFill>
              </a:rPr>
              <a:t>, </a:t>
            </a:r>
            <a:r>
              <a:rPr lang="en-US" b="1" dirty="0" err="1">
                <a:solidFill>
                  <a:srgbClr val="FF0000"/>
                </a:solidFill>
              </a:rPr>
              <a:t>khí</a:t>
            </a:r>
            <a:r>
              <a:rPr lang="en-US" b="1" dirty="0">
                <a:solidFill>
                  <a:srgbClr val="FF0000"/>
                </a:solidFill>
              </a:rPr>
              <a:t> </a:t>
            </a:r>
            <a:r>
              <a:rPr lang="en-US" b="1" dirty="0" err="1">
                <a:solidFill>
                  <a:srgbClr val="FF0000"/>
                </a:solidFill>
              </a:rPr>
              <a:t>thải</a:t>
            </a:r>
            <a:r>
              <a:rPr lang="en-US" b="1" dirty="0">
                <a:solidFill>
                  <a:srgbClr val="FF0000"/>
                </a:solidFill>
              </a:rPr>
              <a:t>:</a:t>
            </a:r>
          </a:p>
          <a:p>
            <a:pPr algn="just"/>
            <a:r>
              <a:rPr lang="en-US" dirty="0" err="1"/>
              <a:t>Dự</a:t>
            </a:r>
            <a:r>
              <a:rPr lang="en-US" dirty="0"/>
              <a:t> </a:t>
            </a:r>
            <a:r>
              <a:rPr lang="en-US" dirty="0" err="1"/>
              <a:t>án</a:t>
            </a:r>
            <a:r>
              <a:rPr lang="en-US" dirty="0"/>
              <a:t> </a:t>
            </a:r>
            <a:r>
              <a:rPr lang="en-US" dirty="0" err="1"/>
              <a:t>đầu</a:t>
            </a:r>
            <a:r>
              <a:rPr lang="en-US" dirty="0"/>
              <a:t> </a:t>
            </a:r>
            <a:r>
              <a:rPr lang="en-US" dirty="0" err="1"/>
              <a:t>tư</a:t>
            </a:r>
            <a:r>
              <a:rPr lang="en-US" dirty="0"/>
              <a:t>, </a:t>
            </a:r>
            <a:r>
              <a:rPr lang="en-US" dirty="0" err="1"/>
              <a:t>cơ</a:t>
            </a:r>
            <a:r>
              <a:rPr lang="en-US" dirty="0"/>
              <a:t> </a:t>
            </a:r>
            <a:r>
              <a:rPr lang="en-US" dirty="0" err="1"/>
              <a:t>sở</a:t>
            </a:r>
            <a:r>
              <a:rPr lang="en-US" dirty="0"/>
              <a:t> </a:t>
            </a:r>
            <a:r>
              <a:rPr lang="en-US" dirty="0" err="1"/>
              <a:t>có</a:t>
            </a:r>
            <a:r>
              <a:rPr lang="en-US" dirty="0"/>
              <a:t> </a:t>
            </a:r>
            <a:r>
              <a:rPr lang="en-US" dirty="0" err="1"/>
              <a:t>nguy</a:t>
            </a:r>
            <a:r>
              <a:rPr lang="en-US" dirty="0"/>
              <a:t> </a:t>
            </a:r>
            <a:r>
              <a:rPr lang="en-US" dirty="0" err="1"/>
              <a:t>cơ</a:t>
            </a:r>
            <a:r>
              <a:rPr lang="en-US" dirty="0"/>
              <a:t> </a:t>
            </a:r>
            <a:r>
              <a:rPr lang="en-US" dirty="0" err="1"/>
              <a:t>gây</a:t>
            </a:r>
            <a:r>
              <a:rPr lang="en-US" dirty="0"/>
              <a:t> ô </a:t>
            </a:r>
            <a:r>
              <a:rPr lang="en-US" dirty="0" err="1"/>
              <a:t>nhiễm</a:t>
            </a:r>
            <a:r>
              <a:rPr lang="en-US" dirty="0"/>
              <a:t> </a:t>
            </a:r>
            <a:r>
              <a:rPr lang="en-US" dirty="0" err="1"/>
              <a:t>môi</a:t>
            </a:r>
            <a:r>
              <a:rPr lang="en-US" dirty="0"/>
              <a:t> </a:t>
            </a:r>
            <a:r>
              <a:rPr lang="en-US" dirty="0" err="1"/>
              <a:t>trường</a:t>
            </a:r>
            <a:r>
              <a:rPr lang="en-US" dirty="0"/>
              <a:t> </a:t>
            </a:r>
            <a:r>
              <a:rPr lang="en-US" dirty="0" err="1"/>
              <a:t>không</a:t>
            </a:r>
            <a:r>
              <a:rPr lang="en-US" dirty="0"/>
              <a:t> </a:t>
            </a:r>
            <a:r>
              <a:rPr lang="en-US" dirty="0" err="1"/>
              <a:t>khí</a:t>
            </a:r>
            <a:r>
              <a:rPr lang="en-US" dirty="0"/>
              <a:t> </a:t>
            </a:r>
            <a:r>
              <a:rPr lang="en-US" dirty="0" err="1"/>
              <a:t>với</a:t>
            </a:r>
            <a:r>
              <a:rPr lang="en-US" dirty="0"/>
              <a:t> </a:t>
            </a:r>
            <a:r>
              <a:rPr lang="en-US" dirty="0" err="1"/>
              <a:t>lưu</a:t>
            </a:r>
            <a:r>
              <a:rPr lang="en-US" dirty="0"/>
              <a:t> </a:t>
            </a:r>
            <a:r>
              <a:rPr lang="en-US" dirty="0" err="1"/>
              <a:t>lượng</a:t>
            </a:r>
            <a:r>
              <a:rPr lang="en-US" dirty="0"/>
              <a:t> </a:t>
            </a:r>
            <a:r>
              <a:rPr lang="en-US" dirty="0" err="1"/>
              <a:t>xả</a:t>
            </a:r>
            <a:r>
              <a:rPr lang="en-US" dirty="0"/>
              <a:t> </a:t>
            </a:r>
            <a:r>
              <a:rPr lang="en-US" dirty="0" err="1"/>
              <a:t>bụi</a:t>
            </a:r>
            <a:r>
              <a:rPr lang="en-US" dirty="0"/>
              <a:t>, </a:t>
            </a:r>
            <a:r>
              <a:rPr lang="en-US" dirty="0" err="1"/>
              <a:t>khí</a:t>
            </a:r>
            <a:r>
              <a:rPr lang="en-US" dirty="0"/>
              <a:t> </a:t>
            </a:r>
            <a:r>
              <a:rPr lang="en-US" dirty="0" err="1"/>
              <a:t>thải</a:t>
            </a:r>
            <a:r>
              <a:rPr lang="en-US" dirty="0"/>
              <a:t> </a:t>
            </a:r>
            <a:r>
              <a:rPr lang="en-US" dirty="0" err="1"/>
              <a:t>lớn</a:t>
            </a:r>
            <a:r>
              <a:rPr lang="en-US" dirty="0"/>
              <a:t> </a:t>
            </a:r>
            <a:r>
              <a:rPr lang="en-US" dirty="0" err="1"/>
              <a:t>ra</a:t>
            </a:r>
            <a:r>
              <a:rPr lang="en-US" dirty="0"/>
              <a:t> </a:t>
            </a:r>
            <a:r>
              <a:rPr lang="en-US" dirty="0" err="1"/>
              <a:t>môi</a:t>
            </a:r>
            <a:r>
              <a:rPr lang="en-US" dirty="0"/>
              <a:t> </a:t>
            </a:r>
            <a:r>
              <a:rPr lang="en-US" dirty="0" err="1"/>
              <a:t>trường</a:t>
            </a:r>
            <a:endParaRPr lang="en-US" dirty="0"/>
          </a:p>
        </p:txBody>
      </p:sp>
      <p:sp>
        <p:nvSpPr>
          <p:cNvPr id="6" name="Rectangle 5"/>
          <p:cNvSpPr/>
          <p:nvPr/>
        </p:nvSpPr>
        <p:spPr>
          <a:xfrm>
            <a:off x="1789430" y="4267201"/>
            <a:ext cx="4879340" cy="1200329"/>
          </a:xfrm>
          <a:prstGeom prst="rect">
            <a:avLst/>
          </a:prstGeom>
        </p:spPr>
        <p:txBody>
          <a:bodyPr wrap="square">
            <a:spAutoFit/>
          </a:bodyPr>
          <a:lstStyle/>
          <a:p>
            <a:pPr algn="just"/>
            <a:r>
              <a:rPr lang="en-US" dirty="0" err="1"/>
              <a:t>Việc</a:t>
            </a:r>
            <a:r>
              <a:rPr lang="en-US" dirty="0"/>
              <a:t> QTTĐ </a:t>
            </a:r>
            <a:r>
              <a:rPr lang="en-US" dirty="0" err="1"/>
              <a:t>nước</a:t>
            </a:r>
            <a:r>
              <a:rPr lang="en-US" dirty="0"/>
              <a:t> </a:t>
            </a:r>
            <a:r>
              <a:rPr lang="en-US" dirty="0" err="1"/>
              <a:t>thải</a:t>
            </a:r>
            <a:r>
              <a:rPr lang="en-US" dirty="0"/>
              <a:t> </a:t>
            </a:r>
            <a:r>
              <a:rPr lang="en-US" dirty="0" err="1"/>
              <a:t>và</a:t>
            </a:r>
            <a:r>
              <a:rPr lang="en-US" dirty="0"/>
              <a:t> </a:t>
            </a:r>
            <a:r>
              <a:rPr lang="en-US" dirty="0" err="1"/>
              <a:t>bụi</a:t>
            </a:r>
            <a:r>
              <a:rPr lang="en-US" dirty="0"/>
              <a:t>, </a:t>
            </a:r>
            <a:r>
              <a:rPr lang="en-US" dirty="0" err="1"/>
              <a:t>khí</a:t>
            </a:r>
            <a:r>
              <a:rPr lang="en-US" dirty="0"/>
              <a:t> </a:t>
            </a:r>
            <a:r>
              <a:rPr lang="en-US" dirty="0" err="1"/>
              <a:t>thải</a:t>
            </a:r>
            <a:r>
              <a:rPr lang="en-US" dirty="0"/>
              <a:t> </a:t>
            </a:r>
            <a:r>
              <a:rPr lang="en-US" dirty="0" err="1"/>
              <a:t>phải</a:t>
            </a:r>
            <a:r>
              <a:rPr lang="en-US" dirty="0"/>
              <a:t> </a:t>
            </a:r>
            <a:r>
              <a:rPr lang="en-US" dirty="0" err="1"/>
              <a:t>đáp</a:t>
            </a:r>
            <a:r>
              <a:rPr lang="en-US" dirty="0"/>
              <a:t> </a:t>
            </a:r>
            <a:r>
              <a:rPr lang="en-US" dirty="0" err="1"/>
              <a:t>ứng</a:t>
            </a:r>
            <a:r>
              <a:rPr lang="en-US" dirty="0"/>
              <a:t> </a:t>
            </a:r>
            <a:r>
              <a:rPr lang="en-US" dirty="0" err="1"/>
              <a:t>quy</a:t>
            </a:r>
            <a:r>
              <a:rPr lang="en-US" dirty="0"/>
              <a:t> </a:t>
            </a:r>
            <a:r>
              <a:rPr lang="en-US" dirty="0" err="1"/>
              <a:t>định</a:t>
            </a:r>
            <a:r>
              <a:rPr lang="en-US" dirty="0"/>
              <a:t> </a:t>
            </a:r>
            <a:r>
              <a:rPr lang="en-US" dirty="0" err="1"/>
              <a:t>kỹ</a:t>
            </a:r>
            <a:r>
              <a:rPr lang="en-US" dirty="0"/>
              <a:t> </a:t>
            </a:r>
            <a:r>
              <a:rPr lang="en-US" dirty="0" err="1"/>
              <a:t>thuật</a:t>
            </a:r>
            <a:r>
              <a:rPr lang="en-US" dirty="0"/>
              <a:t> </a:t>
            </a:r>
            <a:r>
              <a:rPr lang="en-US" dirty="0" err="1"/>
              <a:t>về</a:t>
            </a:r>
            <a:r>
              <a:rPr lang="en-US" dirty="0"/>
              <a:t> </a:t>
            </a:r>
            <a:r>
              <a:rPr lang="en-US" dirty="0" err="1"/>
              <a:t>quan</a:t>
            </a:r>
            <a:r>
              <a:rPr lang="en-US" dirty="0"/>
              <a:t> </a:t>
            </a:r>
            <a:r>
              <a:rPr lang="en-US" dirty="0" err="1"/>
              <a:t>trắc</a:t>
            </a:r>
            <a:r>
              <a:rPr lang="en-US" dirty="0"/>
              <a:t> </a:t>
            </a:r>
            <a:r>
              <a:rPr lang="en-US" dirty="0" err="1"/>
              <a:t>môi</a:t>
            </a:r>
            <a:r>
              <a:rPr lang="en-US" dirty="0"/>
              <a:t> </a:t>
            </a:r>
            <a:r>
              <a:rPr lang="en-US" dirty="0" err="1"/>
              <a:t>trường</a:t>
            </a:r>
            <a:r>
              <a:rPr lang="en-US" dirty="0"/>
              <a:t> </a:t>
            </a:r>
            <a:r>
              <a:rPr lang="en-US" dirty="0" err="1"/>
              <a:t>Dữ</a:t>
            </a:r>
            <a:r>
              <a:rPr lang="en-US" dirty="0"/>
              <a:t> </a:t>
            </a:r>
            <a:r>
              <a:rPr lang="en-US" dirty="0" err="1"/>
              <a:t>liệu</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quan</a:t>
            </a:r>
            <a:r>
              <a:rPr lang="en-US" dirty="0"/>
              <a:t> </a:t>
            </a:r>
            <a:r>
              <a:rPr lang="en-US" dirty="0" err="1"/>
              <a:t>trắc</a:t>
            </a:r>
            <a:r>
              <a:rPr lang="en-US" dirty="0"/>
              <a:t> </a:t>
            </a:r>
            <a:r>
              <a:rPr lang="en-US" dirty="0" err="1"/>
              <a:t>được</a:t>
            </a:r>
            <a:r>
              <a:rPr lang="en-US" dirty="0"/>
              <a:t> </a:t>
            </a:r>
            <a:r>
              <a:rPr lang="en-US" dirty="0" err="1"/>
              <a:t>truyền</a:t>
            </a:r>
            <a:r>
              <a:rPr lang="en-US" dirty="0"/>
              <a:t> </a:t>
            </a:r>
            <a:r>
              <a:rPr lang="en-US" dirty="0" err="1"/>
              <a:t>trực</a:t>
            </a:r>
            <a:r>
              <a:rPr lang="en-US" dirty="0"/>
              <a:t> </a:t>
            </a:r>
            <a:r>
              <a:rPr lang="en-US" dirty="0" err="1"/>
              <a:t>tiếp</a:t>
            </a:r>
            <a:r>
              <a:rPr lang="en-US" dirty="0"/>
              <a:t> </a:t>
            </a:r>
            <a:r>
              <a:rPr lang="en-US" dirty="0" err="1"/>
              <a:t>đến</a:t>
            </a:r>
            <a:r>
              <a:rPr lang="en-US" dirty="0"/>
              <a:t> </a:t>
            </a:r>
            <a:r>
              <a:rPr lang="en-US" dirty="0" err="1"/>
              <a:t>Sở</a:t>
            </a:r>
            <a:r>
              <a:rPr lang="en-US" dirty="0"/>
              <a:t> TNMT.</a:t>
            </a:r>
            <a:endParaRPr lang="en-US"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713" y="3200400"/>
            <a:ext cx="3848374" cy="29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342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229600" cy="480448"/>
          </a:xfrm>
        </p:spPr>
        <p:txBody>
          <a:bodyPr>
            <a:normAutofit fontScale="90000"/>
          </a:bodyPr>
          <a:lstStyle/>
          <a:p>
            <a:pPr algn="ctr"/>
            <a:r>
              <a:rPr lang="en-US" sz="3200" b="1" dirty="0">
                <a:latin typeface="Times New Roman" pitchFamily="18" charset="0"/>
                <a:cs typeface="Times New Roman" pitchFamily="18" charset="0"/>
              </a:rPr>
              <a:t>QUAN TRẮC MÔI TRƯỜNG</a:t>
            </a:r>
            <a:endParaRPr lang="en-US" sz="3200" dirty="0"/>
          </a:p>
        </p:txBody>
      </p:sp>
      <p:sp>
        <p:nvSpPr>
          <p:cNvPr id="5" name="Rectangle 4"/>
          <p:cNvSpPr/>
          <p:nvPr/>
        </p:nvSpPr>
        <p:spPr>
          <a:xfrm>
            <a:off x="1905000" y="1219201"/>
            <a:ext cx="4648200" cy="1200329"/>
          </a:xfrm>
          <a:prstGeom prst="rect">
            <a:avLst/>
          </a:prstGeom>
        </p:spPr>
        <p:txBody>
          <a:bodyPr wrap="square">
            <a:spAutoFit/>
          </a:bodyPr>
          <a:lstStyle/>
          <a:p>
            <a:pPr algn="ctr"/>
            <a:r>
              <a:rPr lang="en-US" b="1" dirty="0" err="1">
                <a:solidFill>
                  <a:prstClr val="black"/>
                </a:solidFill>
              </a:rPr>
              <a:t>Đối</a:t>
            </a:r>
            <a:r>
              <a:rPr lang="en-US" b="1" dirty="0">
                <a:solidFill>
                  <a:prstClr val="black"/>
                </a:solidFill>
              </a:rPr>
              <a:t> </a:t>
            </a:r>
            <a:r>
              <a:rPr lang="en-US" b="1" dirty="0" err="1">
                <a:solidFill>
                  <a:prstClr val="black"/>
                </a:solidFill>
              </a:rPr>
              <a:t>tượng</a:t>
            </a:r>
            <a:r>
              <a:rPr lang="en-US" b="1" dirty="0">
                <a:solidFill>
                  <a:prstClr val="black"/>
                </a:solidFill>
              </a:rPr>
              <a:t> </a:t>
            </a:r>
            <a:r>
              <a:rPr lang="en-US" b="1" dirty="0" err="1">
                <a:solidFill>
                  <a:prstClr val="black"/>
                </a:solidFill>
              </a:rPr>
              <a:t>quan</a:t>
            </a:r>
            <a:r>
              <a:rPr lang="en-US" b="1" dirty="0">
                <a:solidFill>
                  <a:prstClr val="black"/>
                </a:solidFill>
              </a:rPr>
              <a:t> </a:t>
            </a:r>
            <a:r>
              <a:rPr lang="en-US" b="1" dirty="0" err="1">
                <a:solidFill>
                  <a:prstClr val="black"/>
                </a:solidFill>
              </a:rPr>
              <a:t>trắc</a:t>
            </a:r>
            <a:r>
              <a:rPr lang="en-US" b="1" dirty="0">
                <a:solidFill>
                  <a:prstClr val="black"/>
                </a:solidFill>
              </a:rPr>
              <a:t> </a:t>
            </a:r>
            <a:r>
              <a:rPr lang="en-US" b="1" dirty="0" err="1">
                <a:solidFill>
                  <a:prstClr val="black"/>
                </a:solidFill>
              </a:rPr>
              <a:t>nước</a:t>
            </a:r>
            <a:r>
              <a:rPr lang="en-US" b="1" dirty="0">
                <a:solidFill>
                  <a:prstClr val="black"/>
                </a:solidFill>
              </a:rPr>
              <a:t> </a:t>
            </a:r>
            <a:r>
              <a:rPr lang="en-US" b="1" dirty="0" err="1">
                <a:solidFill>
                  <a:prstClr val="black"/>
                </a:solidFill>
              </a:rPr>
              <a:t>thải</a:t>
            </a:r>
            <a:r>
              <a:rPr lang="en-US" b="1" dirty="0">
                <a:solidFill>
                  <a:prstClr val="black"/>
                </a:solidFill>
              </a:rPr>
              <a:t> </a:t>
            </a:r>
            <a:r>
              <a:rPr lang="en-US" b="1" dirty="0" err="1">
                <a:solidFill>
                  <a:prstClr val="black"/>
                </a:solidFill>
              </a:rPr>
              <a:t>định</a:t>
            </a:r>
            <a:r>
              <a:rPr lang="en-US" b="1" dirty="0">
                <a:solidFill>
                  <a:prstClr val="black"/>
                </a:solidFill>
              </a:rPr>
              <a:t> </a:t>
            </a:r>
            <a:r>
              <a:rPr lang="en-US" b="1" dirty="0" err="1">
                <a:solidFill>
                  <a:prstClr val="black"/>
                </a:solidFill>
              </a:rPr>
              <a:t>kỳ</a:t>
            </a:r>
            <a:r>
              <a:rPr lang="en-US" b="1" dirty="0">
                <a:solidFill>
                  <a:prstClr val="black"/>
                </a:solidFill>
              </a:rPr>
              <a:t>:</a:t>
            </a:r>
            <a:endParaRPr lang="en-US" b="1" dirty="0">
              <a:solidFill>
                <a:prstClr val="black"/>
              </a:solidFill>
            </a:endParaRPr>
          </a:p>
          <a:p>
            <a:pPr algn="just"/>
            <a:r>
              <a:rPr lang="en-US" dirty="0">
                <a:solidFill>
                  <a:prstClr val="black"/>
                </a:solidFill>
              </a:rPr>
              <a:t>① KCN, CCN </a:t>
            </a:r>
            <a:r>
              <a:rPr lang="en-US" dirty="0" err="1">
                <a:solidFill>
                  <a:prstClr val="black"/>
                </a:solidFill>
              </a:rPr>
              <a:t>xả</a:t>
            </a:r>
            <a:r>
              <a:rPr lang="en-US" dirty="0">
                <a:solidFill>
                  <a:prstClr val="black"/>
                </a:solidFill>
              </a:rPr>
              <a:t> </a:t>
            </a:r>
            <a:r>
              <a:rPr lang="en-US" dirty="0" err="1">
                <a:solidFill>
                  <a:prstClr val="black"/>
                </a:solidFill>
              </a:rPr>
              <a:t>nước</a:t>
            </a:r>
            <a:r>
              <a:rPr lang="en-US" dirty="0">
                <a:solidFill>
                  <a:prstClr val="black"/>
                </a:solidFill>
              </a:rPr>
              <a:t> </a:t>
            </a:r>
            <a:r>
              <a:rPr lang="en-US" dirty="0" err="1">
                <a:solidFill>
                  <a:prstClr val="black"/>
                </a:solidFill>
              </a:rPr>
              <a:t>thải</a:t>
            </a:r>
            <a:r>
              <a:rPr lang="en-US" dirty="0">
                <a:solidFill>
                  <a:prstClr val="black"/>
                </a:solidFill>
              </a:rPr>
              <a:t> </a:t>
            </a:r>
            <a:r>
              <a:rPr lang="en-US" dirty="0" err="1">
                <a:solidFill>
                  <a:prstClr val="black"/>
                </a:solidFill>
              </a:rPr>
              <a:t>ra</a:t>
            </a:r>
            <a:r>
              <a:rPr lang="en-US" dirty="0">
                <a:solidFill>
                  <a:prstClr val="black"/>
                </a:solidFill>
              </a:rPr>
              <a:t> </a:t>
            </a:r>
            <a:r>
              <a:rPr lang="en-US" dirty="0" err="1">
                <a:solidFill>
                  <a:prstClr val="black"/>
                </a:solidFill>
              </a:rPr>
              <a:t>môi</a:t>
            </a:r>
            <a:r>
              <a:rPr lang="en-US" dirty="0">
                <a:solidFill>
                  <a:prstClr val="black"/>
                </a:solidFill>
              </a:rPr>
              <a:t> </a:t>
            </a:r>
            <a:r>
              <a:rPr lang="en-US" dirty="0" err="1">
                <a:solidFill>
                  <a:prstClr val="black"/>
                </a:solidFill>
              </a:rPr>
              <a:t>trường</a:t>
            </a:r>
            <a:r>
              <a:rPr lang="en-US" dirty="0">
                <a:solidFill>
                  <a:prstClr val="black"/>
                </a:solidFill>
              </a:rPr>
              <a:t>.</a:t>
            </a:r>
          </a:p>
          <a:p>
            <a:pPr algn="just"/>
            <a:r>
              <a:rPr lang="en-US" dirty="0">
                <a:solidFill>
                  <a:prstClr val="black"/>
                </a:solidFill>
              </a:rPr>
              <a:t>② </a:t>
            </a:r>
            <a:r>
              <a:rPr lang="en-US" dirty="0" err="1"/>
              <a:t>Dự</a:t>
            </a:r>
            <a:r>
              <a:rPr lang="en-US" dirty="0"/>
              <a:t> </a:t>
            </a:r>
            <a:r>
              <a:rPr lang="en-US" dirty="0" err="1"/>
              <a:t>án</a:t>
            </a:r>
            <a:r>
              <a:rPr lang="en-US" dirty="0"/>
              <a:t> </a:t>
            </a:r>
            <a:r>
              <a:rPr lang="en-US" dirty="0" err="1"/>
              <a:t>đầu</a:t>
            </a:r>
            <a:r>
              <a:rPr lang="en-US" dirty="0"/>
              <a:t> </a:t>
            </a:r>
            <a:r>
              <a:rPr lang="en-US" dirty="0" err="1"/>
              <a:t>tư</a:t>
            </a:r>
            <a:r>
              <a:rPr lang="en-US" dirty="0"/>
              <a:t>, </a:t>
            </a:r>
            <a:r>
              <a:rPr lang="en-US" dirty="0" err="1"/>
              <a:t>cơ</a:t>
            </a:r>
            <a:r>
              <a:rPr lang="en-US" dirty="0"/>
              <a:t> </a:t>
            </a:r>
            <a:r>
              <a:rPr lang="en-US" dirty="0" err="1"/>
              <a:t>sở</a:t>
            </a:r>
            <a:r>
              <a:rPr lang="en-US" dirty="0"/>
              <a:t> </a:t>
            </a:r>
            <a:r>
              <a:rPr lang="en-US" dirty="0" err="1"/>
              <a:t>có</a:t>
            </a:r>
            <a:r>
              <a:rPr lang="en-US" dirty="0"/>
              <a:t> </a:t>
            </a:r>
            <a:r>
              <a:rPr lang="en-US" dirty="0" err="1"/>
              <a:t>lưu</a:t>
            </a:r>
            <a:r>
              <a:rPr lang="en-US" dirty="0"/>
              <a:t> </a:t>
            </a:r>
            <a:r>
              <a:rPr lang="en-US" dirty="0" err="1"/>
              <a:t>lượng</a:t>
            </a:r>
            <a:r>
              <a:rPr lang="en-US" dirty="0"/>
              <a:t> </a:t>
            </a:r>
            <a:r>
              <a:rPr lang="en-US" dirty="0" err="1"/>
              <a:t>xả</a:t>
            </a:r>
            <a:r>
              <a:rPr lang="en-US" dirty="0"/>
              <a:t> </a:t>
            </a:r>
            <a:r>
              <a:rPr lang="en-US" dirty="0" err="1"/>
              <a:t>nước</a:t>
            </a:r>
            <a:r>
              <a:rPr lang="en-US" dirty="0"/>
              <a:t> </a:t>
            </a:r>
            <a:r>
              <a:rPr lang="en-US" dirty="0" err="1"/>
              <a:t>thải</a:t>
            </a:r>
            <a:r>
              <a:rPr lang="en-US" dirty="0"/>
              <a:t> </a:t>
            </a:r>
            <a:r>
              <a:rPr lang="en-US" dirty="0" err="1"/>
              <a:t>lớn</a:t>
            </a:r>
            <a:r>
              <a:rPr lang="en-US" dirty="0"/>
              <a:t> </a:t>
            </a:r>
            <a:r>
              <a:rPr lang="en-US" dirty="0" err="1"/>
              <a:t>ra</a:t>
            </a:r>
            <a:r>
              <a:rPr lang="en-US" dirty="0"/>
              <a:t> </a:t>
            </a:r>
            <a:r>
              <a:rPr lang="en-US" dirty="0" err="1"/>
              <a:t>môi</a:t>
            </a:r>
            <a:r>
              <a:rPr lang="en-US" dirty="0"/>
              <a:t> </a:t>
            </a:r>
            <a:r>
              <a:rPr lang="en-US" dirty="0" err="1"/>
              <a:t>trường</a:t>
            </a:r>
            <a:r>
              <a:rPr lang="en-US" dirty="0"/>
              <a:t>.</a:t>
            </a:r>
            <a:endParaRPr lang="en-US" dirty="0">
              <a:solidFill>
                <a:srgbClr val="002060"/>
              </a:solidFill>
            </a:endParaRPr>
          </a:p>
        </p:txBody>
      </p:sp>
      <p:sp>
        <p:nvSpPr>
          <p:cNvPr id="11" name="Rectangle 10"/>
          <p:cNvSpPr/>
          <p:nvPr/>
        </p:nvSpPr>
        <p:spPr>
          <a:xfrm>
            <a:off x="6807200" y="1219201"/>
            <a:ext cx="3581400" cy="1200329"/>
          </a:xfrm>
          <a:prstGeom prst="rect">
            <a:avLst/>
          </a:prstGeom>
        </p:spPr>
        <p:txBody>
          <a:bodyPr wrap="square">
            <a:spAutoFit/>
          </a:bodyPr>
          <a:lstStyle/>
          <a:p>
            <a:pPr algn="ctr"/>
            <a:r>
              <a:rPr lang="en-US" b="1" dirty="0" err="1">
                <a:solidFill>
                  <a:prstClr val="black"/>
                </a:solidFill>
              </a:rPr>
              <a:t>Đối</a:t>
            </a:r>
            <a:r>
              <a:rPr lang="en-US" b="1" dirty="0">
                <a:solidFill>
                  <a:prstClr val="black"/>
                </a:solidFill>
              </a:rPr>
              <a:t> </a:t>
            </a:r>
            <a:r>
              <a:rPr lang="en-US" b="1" dirty="0" err="1">
                <a:solidFill>
                  <a:prstClr val="black"/>
                </a:solidFill>
              </a:rPr>
              <a:t>tượng</a:t>
            </a:r>
            <a:r>
              <a:rPr lang="en-US" b="1" dirty="0">
                <a:solidFill>
                  <a:prstClr val="black"/>
                </a:solidFill>
              </a:rPr>
              <a:t> </a:t>
            </a:r>
            <a:r>
              <a:rPr lang="en-US" b="1" dirty="0" err="1">
                <a:solidFill>
                  <a:prstClr val="black"/>
                </a:solidFill>
              </a:rPr>
              <a:t>quan</a:t>
            </a:r>
            <a:r>
              <a:rPr lang="en-US" b="1" dirty="0">
                <a:solidFill>
                  <a:prstClr val="black"/>
                </a:solidFill>
              </a:rPr>
              <a:t> </a:t>
            </a:r>
            <a:r>
              <a:rPr lang="en-US" b="1" dirty="0" err="1">
                <a:solidFill>
                  <a:prstClr val="black"/>
                </a:solidFill>
              </a:rPr>
              <a:t>trắc</a:t>
            </a:r>
            <a:r>
              <a:rPr lang="en-US" b="1" dirty="0">
                <a:solidFill>
                  <a:prstClr val="black"/>
                </a:solidFill>
              </a:rPr>
              <a:t> </a:t>
            </a:r>
            <a:r>
              <a:rPr lang="en-US" b="1" dirty="0" err="1">
                <a:solidFill>
                  <a:prstClr val="black"/>
                </a:solidFill>
              </a:rPr>
              <a:t>bụi</a:t>
            </a:r>
            <a:r>
              <a:rPr lang="en-US" b="1" dirty="0">
                <a:solidFill>
                  <a:prstClr val="black"/>
                </a:solidFill>
              </a:rPr>
              <a:t>, </a:t>
            </a:r>
            <a:r>
              <a:rPr lang="en-US" b="1" dirty="0" err="1">
                <a:solidFill>
                  <a:prstClr val="black"/>
                </a:solidFill>
              </a:rPr>
              <a:t>khí</a:t>
            </a:r>
            <a:r>
              <a:rPr lang="en-US" b="1" dirty="0">
                <a:solidFill>
                  <a:prstClr val="black"/>
                </a:solidFill>
              </a:rPr>
              <a:t> </a:t>
            </a:r>
            <a:r>
              <a:rPr lang="en-US" b="1" dirty="0" err="1">
                <a:solidFill>
                  <a:prstClr val="black"/>
                </a:solidFill>
              </a:rPr>
              <a:t>thải</a:t>
            </a:r>
            <a:r>
              <a:rPr lang="en-US" b="1" dirty="0">
                <a:solidFill>
                  <a:prstClr val="black"/>
                </a:solidFill>
              </a:rPr>
              <a:t> </a:t>
            </a:r>
            <a:r>
              <a:rPr lang="en-US" b="1" dirty="0" err="1">
                <a:solidFill>
                  <a:prstClr val="black"/>
                </a:solidFill>
              </a:rPr>
              <a:t>định</a:t>
            </a:r>
            <a:r>
              <a:rPr lang="en-US" b="1" dirty="0">
                <a:solidFill>
                  <a:prstClr val="black"/>
                </a:solidFill>
              </a:rPr>
              <a:t> </a:t>
            </a:r>
            <a:r>
              <a:rPr lang="en-US" b="1" dirty="0" err="1">
                <a:solidFill>
                  <a:prstClr val="black"/>
                </a:solidFill>
              </a:rPr>
              <a:t>kỳ</a:t>
            </a:r>
            <a:r>
              <a:rPr lang="en-US" b="1" dirty="0">
                <a:solidFill>
                  <a:prstClr val="black"/>
                </a:solidFill>
              </a:rPr>
              <a:t>:</a:t>
            </a:r>
            <a:endParaRPr lang="en-US" b="1" dirty="0">
              <a:solidFill>
                <a:prstClr val="black"/>
              </a:solidFill>
            </a:endParaRPr>
          </a:p>
          <a:p>
            <a:pPr algn="just"/>
            <a:r>
              <a:rPr lang="en-US" dirty="0" err="1"/>
              <a:t>Dự</a:t>
            </a:r>
            <a:r>
              <a:rPr lang="en-US" dirty="0"/>
              <a:t> </a:t>
            </a:r>
            <a:r>
              <a:rPr lang="en-US" dirty="0" err="1"/>
              <a:t>án</a:t>
            </a:r>
            <a:r>
              <a:rPr lang="en-US" dirty="0"/>
              <a:t> </a:t>
            </a:r>
            <a:r>
              <a:rPr lang="en-US" dirty="0" err="1"/>
              <a:t>đầu</a:t>
            </a:r>
            <a:r>
              <a:rPr lang="en-US" dirty="0"/>
              <a:t> </a:t>
            </a:r>
            <a:r>
              <a:rPr lang="en-US" dirty="0" err="1"/>
              <a:t>tư</a:t>
            </a:r>
            <a:r>
              <a:rPr lang="en-US" dirty="0"/>
              <a:t>, </a:t>
            </a:r>
            <a:r>
              <a:rPr lang="en-US" dirty="0" err="1"/>
              <a:t>cơ</a:t>
            </a:r>
            <a:r>
              <a:rPr lang="en-US" dirty="0"/>
              <a:t> </a:t>
            </a:r>
            <a:r>
              <a:rPr lang="en-US" dirty="0" err="1"/>
              <a:t>sở</a:t>
            </a:r>
            <a:r>
              <a:rPr lang="en-US" dirty="0"/>
              <a:t> </a:t>
            </a:r>
            <a:r>
              <a:rPr lang="en-US" dirty="0" err="1"/>
              <a:t>có</a:t>
            </a:r>
            <a:r>
              <a:rPr lang="en-US" dirty="0"/>
              <a:t> </a:t>
            </a:r>
            <a:r>
              <a:rPr lang="en-US" dirty="0" err="1"/>
              <a:t>lưu</a:t>
            </a:r>
            <a:r>
              <a:rPr lang="en-US" dirty="0"/>
              <a:t> </a:t>
            </a:r>
            <a:r>
              <a:rPr lang="en-US" dirty="0" err="1"/>
              <a:t>lượng</a:t>
            </a:r>
            <a:r>
              <a:rPr lang="en-US" dirty="0"/>
              <a:t> </a:t>
            </a:r>
            <a:r>
              <a:rPr lang="en-US" dirty="0" err="1"/>
              <a:t>xả</a:t>
            </a:r>
            <a:r>
              <a:rPr lang="en-US" dirty="0"/>
              <a:t> </a:t>
            </a:r>
            <a:r>
              <a:rPr lang="en-US" dirty="0" err="1"/>
              <a:t>thải</a:t>
            </a:r>
            <a:r>
              <a:rPr lang="en-US" dirty="0"/>
              <a:t> </a:t>
            </a:r>
            <a:r>
              <a:rPr lang="en-US" dirty="0" err="1"/>
              <a:t>lớn</a:t>
            </a:r>
            <a:r>
              <a:rPr lang="en-US" dirty="0"/>
              <a:t> </a:t>
            </a:r>
            <a:r>
              <a:rPr lang="en-US" dirty="0" err="1"/>
              <a:t>ra</a:t>
            </a:r>
            <a:r>
              <a:rPr lang="en-US" dirty="0"/>
              <a:t> </a:t>
            </a:r>
            <a:r>
              <a:rPr lang="en-US" dirty="0" err="1"/>
              <a:t>môi</a:t>
            </a:r>
            <a:r>
              <a:rPr lang="en-US" dirty="0"/>
              <a:t> </a:t>
            </a:r>
            <a:r>
              <a:rPr lang="en-US" dirty="0" err="1"/>
              <a:t>trường</a:t>
            </a:r>
            <a:endParaRPr lang="en-US" dirty="0">
              <a:solidFill>
                <a:prstClr val="black"/>
              </a:solidFill>
            </a:endParaRPr>
          </a:p>
        </p:txBody>
      </p:sp>
      <p:sp>
        <p:nvSpPr>
          <p:cNvPr id="6" name="Rectangle 5"/>
          <p:cNvSpPr/>
          <p:nvPr/>
        </p:nvSpPr>
        <p:spPr>
          <a:xfrm>
            <a:off x="1899920" y="3276600"/>
            <a:ext cx="4879340" cy="2308324"/>
          </a:xfrm>
          <a:prstGeom prst="rect">
            <a:avLst/>
          </a:prstGeom>
        </p:spPr>
        <p:txBody>
          <a:bodyPr wrap="square">
            <a:spAutoFit/>
          </a:bodyPr>
          <a:lstStyle/>
          <a:p>
            <a:pPr algn="just"/>
            <a:r>
              <a:rPr lang="en-US" dirty="0" err="1">
                <a:solidFill>
                  <a:srgbClr val="FF0000"/>
                </a:solidFill>
              </a:rPr>
              <a:t>Đối</a:t>
            </a:r>
            <a:r>
              <a:rPr lang="en-US" dirty="0">
                <a:solidFill>
                  <a:srgbClr val="FF0000"/>
                </a:solidFill>
              </a:rPr>
              <a:t> </a:t>
            </a:r>
            <a:r>
              <a:rPr lang="en-US" dirty="0" err="1">
                <a:solidFill>
                  <a:srgbClr val="FF0000"/>
                </a:solidFill>
              </a:rPr>
              <a:t>với</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thông</a:t>
            </a:r>
            <a:r>
              <a:rPr lang="en-US" dirty="0">
                <a:solidFill>
                  <a:srgbClr val="FF0000"/>
                </a:solidFill>
              </a:rPr>
              <a:t> </a:t>
            </a:r>
            <a:r>
              <a:rPr lang="en-US" dirty="0" err="1">
                <a:solidFill>
                  <a:srgbClr val="FF0000"/>
                </a:solidFill>
              </a:rPr>
              <a:t>số</a:t>
            </a:r>
            <a:r>
              <a:rPr lang="en-US" dirty="0">
                <a:solidFill>
                  <a:srgbClr val="FF0000"/>
                </a:solidFill>
              </a:rPr>
              <a:t> </a:t>
            </a:r>
            <a:r>
              <a:rPr lang="en-US" dirty="0" err="1">
                <a:solidFill>
                  <a:srgbClr val="FF0000"/>
                </a:solidFill>
              </a:rPr>
              <a:t>đã</a:t>
            </a:r>
            <a:r>
              <a:rPr lang="en-US" dirty="0">
                <a:solidFill>
                  <a:srgbClr val="FF0000"/>
                </a:solidFill>
              </a:rPr>
              <a:t> </a:t>
            </a:r>
            <a:r>
              <a:rPr lang="en-US" dirty="0" err="1">
                <a:solidFill>
                  <a:srgbClr val="FF0000"/>
                </a:solidFill>
              </a:rPr>
              <a:t>được</a:t>
            </a:r>
            <a:r>
              <a:rPr lang="en-US" dirty="0">
                <a:solidFill>
                  <a:srgbClr val="FF0000"/>
                </a:solidFill>
              </a:rPr>
              <a:t> QTTĐ </a:t>
            </a:r>
            <a:r>
              <a:rPr lang="en-US" dirty="0" err="1">
                <a:solidFill>
                  <a:srgbClr val="FF0000"/>
                </a:solidFill>
              </a:rPr>
              <a:t>thì</a:t>
            </a:r>
            <a:r>
              <a:rPr lang="en-US" dirty="0">
                <a:solidFill>
                  <a:srgbClr val="FF0000"/>
                </a:solidFill>
              </a:rPr>
              <a:t> </a:t>
            </a:r>
            <a:r>
              <a:rPr lang="en-US" dirty="0" err="1">
                <a:solidFill>
                  <a:srgbClr val="FF0000"/>
                </a:solidFill>
              </a:rPr>
              <a:t>không</a:t>
            </a:r>
            <a:r>
              <a:rPr lang="en-US" dirty="0">
                <a:solidFill>
                  <a:srgbClr val="FF0000"/>
                </a:solidFill>
              </a:rPr>
              <a:t> </a:t>
            </a:r>
            <a:r>
              <a:rPr lang="en-US" dirty="0" err="1">
                <a:solidFill>
                  <a:srgbClr val="FF0000"/>
                </a:solidFill>
              </a:rPr>
              <a:t>phải</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trắc</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kỳ</a:t>
            </a:r>
            <a:r>
              <a:rPr lang="en-US" dirty="0">
                <a:solidFill>
                  <a:srgbClr val="FF0000"/>
                </a:solidFill>
              </a:rPr>
              <a:t>.</a:t>
            </a:r>
          </a:p>
          <a:p>
            <a:pPr algn="just"/>
            <a:r>
              <a:rPr lang="en-US" dirty="0" err="1"/>
              <a:t>Việc</a:t>
            </a:r>
            <a:r>
              <a:rPr lang="en-US" dirty="0"/>
              <a:t> </a:t>
            </a:r>
            <a:r>
              <a:rPr lang="en-US" dirty="0" err="1"/>
              <a:t>quan</a:t>
            </a:r>
            <a:r>
              <a:rPr lang="en-US" dirty="0"/>
              <a:t> </a:t>
            </a:r>
            <a:r>
              <a:rPr lang="en-US" dirty="0" err="1"/>
              <a:t>trắc</a:t>
            </a:r>
            <a:r>
              <a:rPr lang="en-US" dirty="0"/>
              <a:t> </a:t>
            </a:r>
            <a:r>
              <a:rPr lang="en-US" dirty="0" err="1"/>
              <a:t>nước</a:t>
            </a:r>
            <a:r>
              <a:rPr lang="en-US" dirty="0"/>
              <a:t> </a:t>
            </a:r>
            <a:r>
              <a:rPr lang="en-US" dirty="0" err="1"/>
              <a:t>thải</a:t>
            </a:r>
            <a:r>
              <a:rPr lang="en-US" dirty="0"/>
              <a:t> </a:t>
            </a:r>
            <a:r>
              <a:rPr lang="en-US" dirty="0" err="1"/>
              <a:t>và</a:t>
            </a:r>
            <a:r>
              <a:rPr lang="en-US" dirty="0"/>
              <a:t> </a:t>
            </a:r>
            <a:r>
              <a:rPr lang="en-US" dirty="0" err="1"/>
              <a:t>bụi</a:t>
            </a:r>
            <a:r>
              <a:rPr lang="en-US" dirty="0"/>
              <a:t>, </a:t>
            </a:r>
            <a:r>
              <a:rPr lang="en-US" dirty="0" err="1"/>
              <a:t>khí</a:t>
            </a:r>
            <a:r>
              <a:rPr lang="en-US" dirty="0"/>
              <a:t> </a:t>
            </a:r>
            <a:r>
              <a:rPr lang="en-US" dirty="0" err="1"/>
              <a:t>thải</a:t>
            </a:r>
            <a:r>
              <a:rPr lang="en-US" dirty="0"/>
              <a:t> </a:t>
            </a:r>
            <a:r>
              <a:rPr lang="en-US" dirty="0" err="1"/>
              <a:t>công</a:t>
            </a:r>
            <a:r>
              <a:rPr lang="en-US" dirty="0"/>
              <a:t> </a:t>
            </a:r>
            <a:r>
              <a:rPr lang="en-US" dirty="0" err="1"/>
              <a:t>nghiệp</a:t>
            </a:r>
            <a:r>
              <a:rPr lang="en-US" dirty="0"/>
              <a:t> </a:t>
            </a:r>
            <a:r>
              <a:rPr lang="en-US" dirty="0" err="1"/>
              <a:t>định</a:t>
            </a:r>
            <a:r>
              <a:rPr lang="en-US" dirty="0"/>
              <a:t> </a:t>
            </a:r>
            <a:r>
              <a:rPr lang="en-US" dirty="0" err="1"/>
              <a:t>kỳ</a:t>
            </a:r>
            <a:r>
              <a:rPr lang="en-US" dirty="0"/>
              <a:t> </a:t>
            </a:r>
            <a:r>
              <a:rPr lang="en-US" dirty="0" err="1"/>
              <a:t>phải</a:t>
            </a:r>
            <a:r>
              <a:rPr lang="en-US" dirty="0"/>
              <a:t> </a:t>
            </a:r>
            <a:r>
              <a:rPr lang="en-US" dirty="0" err="1"/>
              <a:t>bảo</a:t>
            </a:r>
            <a:r>
              <a:rPr lang="en-US" dirty="0"/>
              <a:t> </a:t>
            </a:r>
            <a:r>
              <a:rPr lang="en-US" dirty="0" err="1"/>
              <a:t>đảm</a:t>
            </a:r>
            <a:r>
              <a:rPr lang="en-US" dirty="0"/>
              <a:t> </a:t>
            </a:r>
            <a:r>
              <a:rPr lang="en-US" dirty="0" err="1"/>
              <a:t>thời</a:t>
            </a:r>
            <a:r>
              <a:rPr lang="en-US" dirty="0"/>
              <a:t> </a:t>
            </a:r>
            <a:r>
              <a:rPr lang="en-US" dirty="0" err="1"/>
              <a:t>gian</a:t>
            </a:r>
            <a:r>
              <a:rPr lang="en-US" dirty="0"/>
              <a:t>, </a:t>
            </a:r>
            <a:r>
              <a:rPr lang="en-US" dirty="0" err="1"/>
              <a:t>tần</a:t>
            </a:r>
            <a:r>
              <a:rPr lang="en-US" dirty="0"/>
              <a:t> </a:t>
            </a:r>
            <a:r>
              <a:rPr lang="en-US" dirty="0" err="1"/>
              <a:t>suất</a:t>
            </a:r>
            <a:r>
              <a:rPr lang="en-US" dirty="0"/>
              <a:t>, </a:t>
            </a:r>
            <a:r>
              <a:rPr lang="en-US" dirty="0" err="1"/>
              <a:t>thông</a:t>
            </a:r>
            <a:r>
              <a:rPr lang="en-US" dirty="0"/>
              <a:t> </a:t>
            </a:r>
            <a:r>
              <a:rPr lang="en-US" dirty="0" err="1"/>
              <a:t>số</a:t>
            </a:r>
            <a:r>
              <a:rPr lang="en-US" dirty="0"/>
              <a:t> </a:t>
            </a:r>
            <a:r>
              <a:rPr lang="en-US" dirty="0" err="1"/>
              <a:t>theo</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pháp</a:t>
            </a:r>
            <a:r>
              <a:rPr lang="en-US" dirty="0"/>
              <a:t> </a:t>
            </a:r>
            <a:r>
              <a:rPr lang="en-US" dirty="0" err="1"/>
              <a:t>luật</a:t>
            </a:r>
            <a:r>
              <a:rPr lang="en-US" dirty="0">
                <a:latin typeface="Times New Roman" pitchFamily="18" charset="0"/>
                <a:cs typeface="Times New Roman" pitchFamily="18" charset="0"/>
              </a:rPr>
              <a:t>.</a:t>
            </a:r>
          </a:p>
          <a:p>
            <a:pPr algn="just"/>
            <a:r>
              <a:rPr lang="en-US" dirty="0" err="1"/>
              <a:t>Chủ</a:t>
            </a:r>
            <a:r>
              <a:rPr lang="en-US" dirty="0"/>
              <a:t> </a:t>
            </a:r>
            <a:r>
              <a:rPr lang="en-US" dirty="0" err="1"/>
              <a:t>dự</a:t>
            </a:r>
            <a:r>
              <a:rPr lang="en-US" dirty="0"/>
              <a:t> </a:t>
            </a:r>
            <a:r>
              <a:rPr lang="en-US" dirty="0" err="1"/>
              <a:t>án</a:t>
            </a:r>
            <a:r>
              <a:rPr lang="en-US" dirty="0"/>
              <a:t> </a:t>
            </a:r>
            <a:r>
              <a:rPr lang="en-US" dirty="0" err="1"/>
              <a:t>quản</a:t>
            </a:r>
            <a:r>
              <a:rPr lang="en-US" dirty="0"/>
              <a:t> </a:t>
            </a:r>
            <a:r>
              <a:rPr lang="en-US" dirty="0" err="1"/>
              <a:t>lý</a:t>
            </a:r>
            <a:r>
              <a:rPr lang="en-US" dirty="0"/>
              <a:t> </a:t>
            </a:r>
            <a:r>
              <a:rPr lang="en-US" dirty="0" err="1"/>
              <a:t>số</a:t>
            </a:r>
            <a:r>
              <a:rPr lang="en-US" dirty="0"/>
              <a:t> </a:t>
            </a:r>
            <a:r>
              <a:rPr lang="en-US" dirty="0" err="1"/>
              <a:t>liệu</a:t>
            </a:r>
            <a:r>
              <a:rPr lang="en-US" dirty="0"/>
              <a:t> </a:t>
            </a:r>
            <a:r>
              <a:rPr lang="en-US" dirty="0" err="1"/>
              <a:t>quan</a:t>
            </a:r>
            <a:r>
              <a:rPr lang="en-US" dirty="0"/>
              <a:t> </a:t>
            </a:r>
            <a:r>
              <a:rPr lang="en-US" dirty="0" err="1"/>
              <a:t>trắc</a:t>
            </a:r>
            <a:r>
              <a:rPr lang="en-US" dirty="0"/>
              <a:t> </a:t>
            </a:r>
            <a:r>
              <a:rPr lang="en-US" dirty="0" err="1"/>
              <a:t>và</a:t>
            </a:r>
            <a:r>
              <a:rPr lang="en-US" dirty="0"/>
              <a:t> </a:t>
            </a:r>
            <a:r>
              <a:rPr lang="en-US" dirty="0" err="1"/>
              <a:t>công</a:t>
            </a:r>
            <a:r>
              <a:rPr lang="en-US" dirty="0"/>
              <a:t> </a:t>
            </a:r>
            <a:r>
              <a:rPr lang="en-US" dirty="0" err="1"/>
              <a:t>khai</a:t>
            </a:r>
            <a:r>
              <a:rPr lang="en-US" dirty="0"/>
              <a:t> </a:t>
            </a:r>
            <a:r>
              <a:rPr lang="en-US" dirty="0" err="1"/>
              <a:t>kết</a:t>
            </a:r>
            <a:r>
              <a:rPr lang="en-US" dirty="0"/>
              <a:t> </a:t>
            </a:r>
            <a:r>
              <a:rPr lang="en-US" dirty="0" err="1"/>
              <a:t>quả</a:t>
            </a:r>
            <a:r>
              <a:rPr lang="en-US" dirty="0"/>
              <a:t> </a:t>
            </a:r>
            <a:r>
              <a:rPr lang="en-US" dirty="0" err="1"/>
              <a:t>quan</a:t>
            </a:r>
            <a:r>
              <a:rPr lang="en-US" dirty="0"/>
              <a:t> </a:t>
            </a:r>
            <a:r>
              <a:rPr lang="en-US" dirty="0" err="1"/>
              <a:t>trắc</a:t>
            </a:r>
            <a:r>
              <a:rPr lang="en-US" dirty="0"/>
              <a:t> </a:t>
            </a:r>
            <a:r>
              <a:rPr lang="en-US" dirty="0" err="1"/>
              <a:t>môi</a:t>
            </a:r>
            <a:r>
              <a:rPr lang="en-US" dirty="0"/>
              <a:t> </a:t>
            </a:r>
            <a:r>
              <a:rPr lang="en-US" dirty="0" err="1"/>
              <a:t>trường</a:t>
            </a:r>
            <a:r>
              <a:rPr lang="en-US" dirty="0"/>
              <a:t> </a:t>
            </a:r>
            <a:r>
              <a:rPr lang="en-US" dirty="0" err="1"/>
              <a:t>theo</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pháp</a:t>
            </a:r>
            <a:r>
              <a:rPr lang="en-US" dirty="0"/>
              <a:t> </a:t>
            </a:r>
            <a:r>
              <a:rPr lang="en-US" dirty="0" err="1"/>
              <a:t>luật</a:t>
            </a:r>
            <a:r>
              <a:rPr lang="en-US" dirty="0">
                <a:solidFill>
                  <a:srgbClr val="FF0000"/>
                </a:solidFill>
              </a:rPr>
              <a:t>.</a:t>
            </a:r>
            <a:endParaRPr lang="en-US" dirty="0">
              <a:solidFill>
                <a:srgbClr val="FF0000"/>
              </a:solidFill>
              <a:latin typeface="Times New Roman" pitchFamily="18" charset="0"/>
              <a:cs typeface="Times New Roman" pitchFamily="18" charset="0"/>
            </a:endParaRPr>
          </a:p>
        </p:txBody>
      </p:sp>
      <p:pic>
        <p:nvPicPr>
          <p:cNvPr id="7170" name="Picture 2" descr="XÁC ĐỊNH VỊ TRÍ, SỐ ĐIỂM QUAN TRẮC KHÍ TH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434" y="2514601"/>
            <a:ext cx="3269606" cy="40506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86205" y="5715000"/>
            <a:ext cx="4085798" cy="369332"/>
          </a:xfrm>
          <a:prstGeom prst="rect">
            <a:avLst/>
          </a:prstGeom>
        </p:spPr>
        <p:txBody>
          <a:bodyPr wrap="none">
            <a:spAutoFit/>
          </a:bodyPr>
          <a:lstStyle/>
          <a:p>
            <a:pPr algn="just"/>
            <a:r>
              <a:rPr lang="en-US" dirty="0">
                <a:solidFill>
                  <a:srgbClr val="FF0000"/>
                </a:solidFill>
                <a:latin typeface="Times New Roman" pitchFamily="18" charset="0"/>
                <a:cs typeface="Times New Roman" pitchFamily="18" charset="0"/>
              </a:rPr>
              <a:t>HIỆN NAY THEO TT </a:t>
            </a:r>
            <a:r>
              <a:rPr lang="en-US" dirty="0">
                <a:solidFill>
                  <a:srgbClr val="FF0000"/>
                </a:solidFill>
                <a:latin typeface="Times New Roman" pitchFamily="18" charset="0"/>
                <a:cs typeface="Times New Roman" pitchFamily="18" charset="0"/>
              </a:rPr>
              <a:t>10/2021/BTNMT).</a:t>
            </a:r>
          </a:p>
        </p:txBody>
      </p:sp>
    </p:spTree>
    <p:extLst>
      <p:ext uri="{BB962C8B-B14F-4D97-AF65-F5344CB8AC3E}">
        <p14:creationId xmlns:p14="http://schemas.microsoft.com/office/powerpoint/2010/main" val="2941371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800" y="304800"/>
            <a:ext cx="8229600" cy="480448"/>
          </a:xfrm>
        </p:spPr>
        <p:txBody>
          <a:bodyPr>
            <a:normAutofit fontScale="90000"/>
          </a:bodyPr>
          <a:lstStyle/>
          <a:p>
            <a:pPr algn="ctr"/>
            <a:r>
              <a:rPr lang="en-US" sz="3200" b="1" dirty="0">
                <a:latin typeface="Times New Roman" pitchFamily="18" charset="0"/>
                <a:cs typeface="Times New Roman" pitchFamily="18" charset="0"/>
              </a:rPr>
              <a:t>BÁO CÁO MÔI TRƯỜNG</a:t>
            </a:r>
            <a:endParaRPr lang="en-US" sz="3200" dirty="0"/>
          </a:p>
        </p:txBody>
      </p:sp>
      <p:sp>
        <p:nvSpPr>
          <p:cNvPr id="5" name="Rectangle 4"/>
          <p:cNvSpPr/>
          <p:nvPr/>
        </p:nvSpPr>
        <p:spPr>
          <a:xfrm>
            <a:off x="2057400" y="1188721"/>
            <a:ext cx="8128000" cy="2585323"/>
          </a:xfrm>
          <a:prstGeom prst="rect">
            <a:avLst/>
          </a:prstGeom>
        </p:spPr>
        <p:txBody>
          <a:bodyPr wrap="square">
            <a:spAutoFit/>
          </a:bodyPr>
          <a:lstStyle/>
          <a:p>
            <a:pPr algn="ctr"/>
            <a:r>
              <a:rPr lang="en-US" b="1" dirty="0" err="1">
                <a:solidFill>
                  <a:srgbClr val="FF0000"/>
                </a:solidFill>
                <a:latin typeface="Times New Roman" pitchFamily="18" charset="0"/>
                <a:cs typeface="Times New Roman" pitchFamily="18" charset="0"/>
              </a:rPr>
              <a:t>Nội</a:t>
            </a:r>
            <a:r>
              <a:rPr lang="en-US" b="1"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dung </a:t>
            </a:r>
            <a:r>
              <a:rPr lang="en-US" b="1" dirty="0" err="1">
                <a:solidFill>
                  <a:srgbClr val="FF0000"/>
                </a:solidFill>
                <a:latin typeface="Times New Roman" pitchFamily="18" charset="0"/>
                <a:cs typeface="Times New Roman" pitchFamily="18" charset="0"/>
              </a:rPr>
              <a:t>chính</a:t>
            </a:r>
            <a:r>
              <a:rPr lang="en-US" b="1" dirty="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a:p>
            <a:pPr algn="just"/>
            <a:r>
              <a:rPr lang="en-US" dirty="0"/>
              <a:t>① </a:t>
            </a:r>
            <a:r>
              <a:rPr lang="en-US" dirty="0" err="1"/>
              <a:t>Kết</a:t>
            </a:r>
            <a:r>
              <a:rPr lang="en-US" dirty="0"/>
              <a:t> </a:t>
            </a:r>
            <a:r>
              <a:rPr lang="en-US" dirty="0" err="1"/>
              <a:t>quả</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các</a:t>
            </a:r>
            <a:r>
              <a:rPr lang="en-US" dirty="0"/>
              <a:t> </a:t>
            </a:r>
            <a:r>
              <a:rPr lang="en-US" dirty="0" err="1"/>
              <a:t>công</a:t>
            </a:r>
            <a:r>
              <a:rPr lang="en-US" dirty="0"/>
              <a:t> </a:t>
            </a:r>
            <a:r>
              <a:rPr lang="en-US" dirty="0" err="1"/>
              <a:t>trình</a:t>
            </a:r>
            <a:r>
              <a:rPr lang="en-US" dirty="0"/>
              <a:t>, </a:t>
            </a:r>
            <a:r>
              <a:rPr lang="en-US" dirty="0" err="1"/>
              <a:t>biện</a:t>
            </a:r>
            <a:r>
              <a:rPr lang="en-US" dirty="0"/>
              <a:t> </a:t>
            </a:r>
            <a:r>
              <a:rPr lang="en-US" dirty="0" err="1"/>
              <a:t>pháp</a:t>
            </a:r>
            <a:r>
              <a:rPr lang="en-US" dirty="0"/>
              <a:t> </a:t>
            </a:r>
            <a:r>
              <a:rPr lang="en-US" dirty="0"/>
              <a:t>BVMT </a:t>
            </a:r>
            <a:r>
              <a:rPr lang="en-US" dirty="0" err="1"/>
              <a:t>đối</a:t>
            </a:r>
            <a:r>
              <a:rPr lang="en-US" dirty="0"/>
              <a:t> </a:t>
            </a:r>
            <a:r>
              <a:rPr lang="en-US" dirty="0" err="1"/>
              <a:t>với</a:t>
            </a:r>
            <a:r>
              <a:rPr lang="en-US" dirty="0"/>
              <a:t> </a:t>
            </a:r>
            <a:r>
              <a:rPr lang="en-US" dirty="0" err="1"/>
              <a:t>chất</a:t>
            </a:r>
            <a:r>
              <a:rPr lang="en-US" dirty="0"/>
              <a:t> </a:t>
            </a:r>
            <a:r>
              <a:rPr lang="en-US" dirty="0" err="1"/>
              <a:t>thải</a:t>
            </a:r>
            <a:r>
              <a:rPr lang="en-US" dirty="0"/>
              <a:t>;</a:t>
            </a:r>
          </a:p>
          <a:p>
            <a:pPr algn="just"/>
            <a:r>
              <a:rPr lang="en-US" dirty="0"/>
              <a:t>② </a:t>
            </a:r>
            <a:r>
              <a:rPr lang="en-US" dirty="0" err="1"/>
              <a:t>Kết</a:t>
            </a:r>
            <a:r>
              <a:rPr lang="en-US" dirty="0"/>
              <a:t> </a:t>
            </a:r>
            <a:r>
              <a:rPr lang="en-US" dirty="0" err="1"/>
              <a:t>quả</a:t>
            </a:r>
            <a:r>
              <a:rPr lang="en-US" dirty="0"/>
              <a:t> </a:t>
            </a:r>
            <a:r>
              <a:rPr lang="en-US" dirty="0" err="1"/>
              <a:t>khắc</a:t>
            </a:r>
            <a:r>
              <a:rPr lang="en-US" dirty="0"/>
              <a:t> </a:t>
            </a:r>
            <a:r>
              <a:rPr lang="en-US" dirty="0" err="1"/>
              <a:t>phục</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về</a:t>
            </a:r>
            <a:r>
              <a:rPr lang="en-US" dirty="0"/>
              <a:t> BVMT </a:t>
            </a:r>
            <a:r>
              <a:rPr lang="en-US" dirty="0" err="1"/>
              <a:t>của</a:t>
            </a:r>
            <a:r>
              <a:rPr lang="en-US" dirty="0"/>
              <a:t> </a:t>
            </a:r>
            <a:r>
              <a:rPr lang="en-US" dirty="0" err="1"/>
              <a:t>cơ</a:t>
            </a:r>
            <a:r>
              <a:rPr lang="en-US" dirty="0"/>
              <a:t> </a:t>
            </a:r>
            <a:r>
              <a:rPr lang="en-US" dirty="0" err="1"/>
              <a:t>quan</a:t>
            </a:r>
            <a:r>
              <a:rPr lang="en-US" dirty="0"/>
              <a:t> </a:t>
            </a:r>
            <a:r>
              <a:rPr lang="en-US" dirty="0" err="1"/>
              <a:t>có</a:t>
            </a:r>
            <a:r>
              <a:rPr lang="en-US" dirty="0"/>
              <a:t> </a:t>
            </a:r>
            <a:r>
              <a:rPr lang="en-US" dirty="0" err="1"/>
              <a:t>thẩm</a:t>
            </a:r>
            <a:r>
              <a:rPr lang="en-US" dirty="0"/>
              <a:t> </a:t>
            </a:r>
            <a:r>
              <a:rPr lang="en-US" dirty="0" err="1"/>
              <a:t>quyền</a:t>
            </a:r>
            <a:r>
              <a:rPr lang="en-US" dirty="0"/>
              <a:t> (</a:t>
            </a:r>
            <a:r>
              <a:rPr lang="en-US" dirty="0" err="1"/>
              <a:t>nếu</a:t>
            </a:r>
            <a:r>
              <a:rPr lang="en-US" dirty="0"/>
              <a:t> </a:t>
            </a:r>
            <a:r>
              <a:rPr lang="en-US" dirty="0" err="1"/>
              <a:t>có</a:t>
            </a:r>
            <a:r>
              <a:rPr lang="en-US" dirty="0"/>
              <a:t>);</a:t>
            </a:r>
          </a:p>
          <a:p>
            <a:pPr algn="just"/>
            <a:r>
              <a:rPr lang="en-US" dirty="0"/>
              <a:t>③ </a:t>
            </a:r>
            <a:r>
              <a:rPr lang="en-US" dirty="0" err="1"/>
              <a:t>Kết</a:t>
            </a:r>
            <a:r>
              <a:rPr lang="en-US" dirty="0"/>
              <a:t> </a:t>
            </a:r>
            <a:r>
              <a:rPr lang="en-US" dirty="0" err="1"/>
              <a:t>quả</a:t>
            </a:r>
            <a:r>
              <a:rPr lang="en-US" dirty="0"/>
              <a:t> </a:t>
            </a:r>
            <a:r>
              <a:rPr lang="en-US" dirty="0"/>
              <a:t>QTTĐ </a:t>
            </a:r>
            <a:r>
              <a:rPr lang="en-US" dirty="0" err="1"/>
              <a:t>hoặc</a:t>
            </a:r>
            <a:r>
              <a:rPr lang="en-US" dirty="0"/>
              <a:t> </a:t>
            </a:r>
            <a:r>
              <a:rPr lang="en-US" dirty="0" err="1"/>
              <a:t>quan</a:t>
            </a:r>
            <a:r>
              <a:rPr lang="en-US" dirty="0"/>
              <a:t> </a:t>
            </a:r>
            <a:r>
              <a:rPr lang="en-US" dirty="0" err="1"/>
              <a:t>trắc</a:t>
            </a:r>
            <a:r>
              <a:rPr lang="en-US" dirty="0"/>
              <a:t> </a:t>
            </a:r>
            <a:r>
              <a:rPr lang="en-US" dirty="0" err="1"/>
              <a:t>định</a:t>
            </a:r>
            <a:r>
              <a:rPr lang="en-US" dirty="0"/>
              <a:t> </a:t>
            </a:r>
            <a:r>
              <a:rPr lang="en-US" dirty="0" err="1"/>
              <a:t>kỳ</a:t>
            </a:r>
            <a:r>
              <a:rPr lang="en-US" dirty="0"/>
              <a:t>;</a:t>
            </a:r>
            <a:endParaRPr lang="en-US" dirty="0"/>
          </a:p>
          <a:p>
            <a:pPr algn="just"/>
            <a:r>
              <a:rPr lang="en-US" dirty="0"/>
              <a:t>④ </a:t>
            </a:r>
            <a:r>
              <a:rPr lang="en-US" dirty="0" err="1"/>
              <a:t>Công</a:t>
            </a:r>
            <a:r>
              <a:rPr lang="en-US" dirty="0"/>
              <a:t> </a:t>
            </a:r>
            <a:r>
              <a:rPr lang="en-US" dirty="0" err="1"/>
              <a:t>tác</a:t>
            </a:r>
            <a:r>
              <a:rPr lang="en-US" dirty="0"/>
              <a:t> </a:t>
            </a:r>
            <a:r>
              <a:rPr lang="en-US" dirty="0" err="1"/>
              <a:t>quản</a:t>
            </a:r>
            <a:r>
              <a:rPr lang="en-US" dirty="0"/>
              <a:t> </a:t>
            </a:r>
            <a:r>
              <a:rPr lang="en-US" dirty="0" err="1"/>
              <a:t>lý</a:t>
            </a:r>
            <a:r>
              <a:rPr lang="en-US" dirty="0"/>
              <a:t> </a:t>
            </a:r>
            <a:r>
              <a:rPr lang="en-US" dirty="0" err="1"/>
              <a:t>chất</a:t>
            </a:r>
            <a:r>
              <a:rPr lang="en-US" dirty="0"/>
              <a:t> </a:t>
            </a:r>
            <a:r>
              <a:rPr lang="en-US" dirty="0" err="1"/>
              <a:t>thải</a:t>
            </a:r>
            <a:r>
              <a:rPr lang="en-US" dirty="0"/>
              <a:t> </a:t>
            </a:r>
            <a:r>
              <a:rPr lang="en-US" dirty="0" err="1"/>
              <a:t>rắn</a:t>
            </a:r>
            <a:r>
              <a:rPr lang="en-US" dirty="0"/>
              <a:t>, </a:t>
            </a:r>
            <a:r>
              <a:rPr lang="en-US" dirty="0" err="1"/>
              <a:t>quản</a:t>
            </a:r>
            <a:r>
              <a:rPr lang="en-US" dirty="0"/>
              <a:t> </a:t>
            </a:r>
            <a:r>
              <a:rPr lang="en-US" dirty="0" err="1"/>
              <a:t>lý</a:t>
            </a:r>
            <a:r>
              <a:rPr lang="en-US" dirty="0"/>
              <a:t> CTNH;</a:t>
            </a:r>
          </a:p>
          <a:p>
            <a:pPr algn="just"/>
            <a:r>
              <a:rPr lang="en-US" dirty="0"/>
              <a:t>⑤ </a:t>
            </a:r>
            <a:r>
              <a:rPr lang="en-US" dirty="0" err="1"/>
              <a:t>Công</a:t>
            </a:r>
            <a:r>
              <a:rPr lang="en-US" dirty="0"/>
              <a:t> </a:t>
            </a:r>
            <a:r>
              <a:rPr lang="en-US" dirty="0" err="1"/>
              <a:t>tác</a:t>
            </a:r>
            <a:r>
              <a:rPr lang="en-US" dirty="0"/>
              <a:t> </a:t>
            </a:r>
            <a:r>
              <a:rPr lang="en-US" dirty="0" err="1"/>
              <a:t>quản</a:t>
            </a:r>
            <a:r>
              <a:rPr lang="en-US" dirty="0"/>
              <a:t> </a:t>
            </a:r>
            <a:r>
              <a:rPr lang="en-US" dirty="0" err="1"/>
              <a:t>lý</a:t>
            </a:r>
            <a:r>
              <a:rPr lang="en-US" dirty="0"/>
              <a:t> </a:t>
            </a:r>
            <a:r>
              <a:rPr lang="en-US" dirty="0" err="1"/>
              <a:t>phế</a:t>
            </a:r>
            <a:r>
              <a:rPr lang="en-US" dirty="0"/>
              <a:t> </a:t>
            </a:r>
            <a:r>
              <a:rPr lang="en-US" dirty="0" err="1"/>
              <a:t>liệu</a:t>
            </a:r>
            <a:r>
              <a:rPr lang="en-US" dirty="0"/>
              <a:t> </a:t>
            </a:r>
            <a:r>
              <a:rPr lang="en-US" dirty="0" err="1"/>
              <a:t>nhập</a:t>
            </a:r>
            <a:r>
              <a:rPr lang="en-US" dirty="0"/>
              <a:t> </a:t>
            </a:r>
            <a:r>
              <a:rPr lang="en-US" dirty="0" err="1"/>
              <a:t>khẩu</a:t>
            </a:r>
            <a:r>
              <a:rPr lang="en-US" dirty="0"/>
              <a:t> (</a:t>
            </a:r>
            <a:r>
              <a:rPr lang="en-US" dirty="0" err="1"/>
              <a:t>nếu</a:t>
            </a:r>
            <a:r>
              <a:rPr lang="en-US" dirty="0"/>
              <a:t> </a:t>
            </a:r>
            <a:r>
              <a:rPr lang="en-US" dirty="0" err="1"/>
              <a:t>có</a:t>
            </a:r>
            <a:r>
              <a:rPr lang="en-US" dirty="0"/>
              <a:t>);</a:t>
            </a:r>
          </a:p>
          <a:p>
            <a:pPr algn="just"/>
            <a:r>
              <a:rPr lang="en-US" dirty="0"/>
              <a:t>⑥ </a:t>
            </a:r>
            <a:r>
              <a:rPr lang="en-US" dirty="0" err="1"/>
              <a:t>Hoạt</a:t>
            </a:r>
            <a:r>
              <a:rPr lang="en-US" dirty="0"/>
              <a:t> </a:t>
            </a:r>
            <a:r>
              <a:rPr lang="en-US" dirty="0" err="1"/>
              <a:t>động</a:t>
            </a:r>
            <a:r>
              <a:rPr lang="en-US" dirty="0"/>
              <a:t> </a:t>
            </a:r>
            <a:r>
              <a:rPr lang="en-US" dirty="0" err="1"/>
              <a:t>dịch</a:t>
            </a:r>
            <a:r>
              <a:rPr lang="en-US" dirty="0"/>
              <a:t> </a:t>
            </a:r>
            <a:r>
              <a:rPr lang="en-US" dirty="0" err="1"/>
              <a:t>vụ</a:t>
            </a:r>
            <a:r>
              <a:rPr lang="en-US" dirty="0"/>
              <a:t> </a:t>
            </a:r>
            <a:r>
              <a:rPr lang="en-US" dirty="0" err="1"/>
              <a:t>quan</a:t>
            </a:r>
            <a:r>
              <a:rPr lang="en-US" dirty="0"/>
              <a:t> </a:t>
            </a:r>
            <a:r>
              <a:rPr lang="en-US" dirty="0" err="1"/>
              <a:t>trắc</a:t>
            </a:r>
            <a:r>
              <a:rPr lang="en-US" dirty="0"/>
              <a:t> </a:t>
            </a:r>
            <a:r>
              <a:rPr lang="en-US" dirty="0" err="1"/>
              <a:t>môi</a:t>
            </a:r>
            <a:r>
              <a:rPr lang="en-US" dirty="0"/>
              <a:t> </a:t>
            </a:r>
            <a:r>
              <a:rPr lang="en-US" dirty="0" err="1"/>
              <a:t>trường</a:t>
            </a:r>
            <a:r>
              <a:rPr lang="en-US" dirty="0"/>
              <a:t> (</a:t>
            </a:r>
            <a:r>
              <a:rPr lang="en-US" dirty="0" err="1"/>
              <a:t>nếu</a:t>
            </a:r>
            <a:r>
              <a:rPr lang="en-US" dirty="0"/>
              <a:t> </a:t>
            </a:r>
            <a:r>
              <a:rPr lang="en-US" dirty="0" err="1"/>
              <a:t>có</a:t>
            </a:r>
            <a:r>
              <a:rPr lang="en-US" dirty="0"/>
              <a:t>);</a:t>
            </a:r>
          </a:p>
          <a:p>
            <a:pPr algn="just"/>
            <a:r>
              <a:rPr lang="en-US" dirty="0"/>
              <a:t>⑦ </a:t>
            </a:r>
            <a:r>
              <a:rPr lang="en-US" dirty="0" err="1"/>
              <a:t>Các</a:t>
            </a:r>
            <a:r>
              <a:rPr lang="en-US" dirty="0"/>
              <a:t> </a:t>
            </a:r>
            <a:r>
              <a:rPr lang="en-US" dirty="0" err="1"/>
              <a:t>kết</a:t>
            </a:r>
            <a:r>
              <a:rPr lang="en-US" dirty="0"/>
              <a:t> </a:t>
            </a:r>
            <a:r>
              <a:rPr lang="en-US" dirty="0" err="1"/>
              <a:t>quả</a:t>
            </a:r>
            <a:r>
              <a:rPr lang="en-US" dirty="0"/>
              <a:t>, </a:t>
            </a:r>
            <a:r>
              <a:rPr lang="en-US" dirty="0" err="1"/>
              <a:t>hoạt</a:t>
            </a:r>
            <a:r>
              <a:rPr lang="en-US" dirty="0"/>
              <a:t> </a:t>
            </a:r>
            <a:r>
              <a:rPr lang="en-US" dirty="0" err="1"/>
              <a:t>động</a:t>
            </a:r>
            <a:r>
              <a:rPr lang="en-US" dirty="0"/>
              <a:t>, </a:t>
            </a:r>
            <a:r>
              <a:rPr lang="en-US" dirty="0" err="1"/>
              <a:t>biện</a:t>
            </a:r>
            <a:r>
              <a:rPr lang="en-US" dirty="0"/>
              <a:t> </a:t>
            </a:r>
            <a:r>
              <a:rPr lang="en-US" dirty="0" err="1"/>
              <a:t>pháp</a:t>
            </a:r>
            <a:r>
              <a:rPr lang="en-US" dirty="0"/>
              <a:t> </a:t>
            </a:r>
            <a:r>
              <a:rPr lang="en-US" dirty="0"/>
              <a:t>BVMT </a:t>
            </a:r>
            <a:r>
              <a:rPr lang="en-US" dirty="0" err="1"/>
              <a:t>khác</a:t>
            </a:r>
            <a:r>
              <a:rPr lang="en-US" dirty="0"/>
              <a:t>.</a:t>
            </a:r>
          </a:p>
        </p:txBody>
      </p:sp>
      <p:sp>
        <p:nvSpPr>
          <p:cNvPr id="7" name="Rectangle 6"/>
          <p:cNvSpPr/>
          <p:nvPr/>
        </p:nvSpPr>
        <p:spPr>
          <a:xfrm>
            <a:off x="2552700" y="4055675"/>
            <a:ext cx="3581400" cy="1754326"/>
          </a:xfrm>
          <a:prstGeom prst="rect">
            <a:avLst/>
          </a:prstGeom>
        </p:spPr>
        <p:txBody>
          <a:bodyPr wrap="square">
            <a:spAutoFit/>
          </a:bodyPr>
          <a:lstStyle/>
          <a:p>
            <a:pPr algn="ctr"/>
            <a:r>
              <a:rPr lang="en-US" b="1" dirty="0" err="1">
                <a:solidFill>
                  <a:srgbClr val="FF0000"/>
                </a:solidFill>
              </a:rPr>
              <a:t>Tần</a:t>
            </a:r>
            <a:r>
              <a:rPr lang="en-US" b="1" dirty="0">
                <a:solidFill>
                  <a:srgbClr val="FF0000"/>
                </a:solidFill>
              </a:rPr>
              <a:t> </a:t>
            </a:r>
            <a:r>
              <a:rPr lang="en-US" b="1" dirty="0" err="1">
                <a:solidFill>
                  <a:srgbClr val="FF0000"/>
                </a:solidFill>
              </a:rPr>
              <a:t>suất</a:t>
            </a:r>
            <a:r>
              <a:rPr lang="en-US" b="1" dirty="0">
                <a:solidFill>
                  <a:srgbClr val="FF0000"/>
                </a:solidFill>
              </a:rPr>
              <a:t> </a:t>
            </a:r>
            <a:r>
              <a:rPr lang="en-US" b="1" dirty="0" err="1">
                <a:solidFill>
                  <a:srgbClr val="FF0000"/>
                </a:solidFill>
              </a:rPr>
              <a:t>báo</a:t>
            </a:r>
            <a:r>
              <a:rPr lang="en-US" b="1" dirty="0">
                <a:solidFill>
                  <a:srgbClr val="FF0000"/>
                </a:solidFill>
              </a:rPr>
              <a:t> </a:t>
            </a:r>
            <a:r>
              <a:rPr lang="en-US" b="1" dirty="0" err="1">
                <a:solidFill>
                  <a:srgbClr val="FF0000"/>
                </a:solidFill>
              </a:rPr>
              <a:t>cáo</a:t>
            </a:r>
            <a:r>
              <a:rPr lang="en-US" b="1" dirty="0">
                <a:solidFill>
                  <a:srgbClr val="FF0000"/>
                </a:solidFill>
              </a:rPr>
              <a:t>:</a:t>
            </a:r>
            <a:endParaRPr lang="en-US" b="1" dirty="0">
              <a:solidFill>
                <a:srgbClr val="FF0000"/>
              </a:solidFill>
            </a:endParaRPr>
          </a:p>
          <a:p>
            <a:r>
              <a:rPr lang="en-US" dirty="0"/>
              <a:t>a) </a:t>
            </a:r>
            <a:r>
              <a:rPr lang="en-US" dirty="0" err="1"/>
              <a:t>Định</a:t>
            </a:r>
            <a:r>
              <a:rPr lang="en-US" dirty="0"/>
              <a:t> </a:t>
            </a:r>
            <a:r>
              <a:rPr lang="en-US" dirty="0" err="1"/>
              <a:t>kỳ</a:t>
            </a:r>
            <a:r>
              <a:rPr lang="en-US" dirty="0"/>
              <a:t> </a:t>
            </a:r>
            <a:r>
              <a:rPr lang="en-US" dirty="0" err="1"/>
              <a:t>hằng</a:t>
            </a:r>
            <a:r>
              <a:rPr lang="en-US" dirty="0"/>
              <a:t> </a:t>
            </a:r>
            <a:r>
              <a:rPr lang="en-US" dirty="0" err="1"/>
              <a:t>năm</a:t>
            </a:r>
            <a:r>
              <a:rPr lang="en-US" dirty="0"/>
              <a:t>. </a:t>
            </a:r>
            <a:r>
              <a:rPr lang="en-US" dirty="0" err="1"/>
              <a:t>Kỳ</a:t>
            </a:r>
            <a:r>
              <a:rPr lang="en-US" dirty="0"/>
              <a:t> </a:t>
            </a:r>
            <a:r>
              <a:rPr lang="en-US" dirty="0" err="1"/>
              <a:t>báo</a:t>
            </a:r>
            <a:r>
              <a:rPr lang="en-US" dirty="0"/>
              <a:t> </a:t>
            </a:r>
            <a:r>
              <a:rPr lang="en-US" dirty="0" err="1"/>
              <a:t>cáo</a:t>
            </a:r>
            <a:r>
              <a:rPr lang="en-US" dirty="0"/>
              <a:t> </a:t>
            </a:r>
            <a:r>
              <a:rPr lang="en-US" dirty="0" err="1"/>
              <a:t>tính</a:t>
            </a:r>
            <a:r>
              <a:rPr lang="en-US" dirty="0"/>
              <a:t> </a:t>
            </a:r>
            <a:r>
              <a:rPr lang="en-US" dirty="0" err="1"/>
              <a:t>từ</a:t>
            </a:r>
            <a:r>
              <a:rPr lang="en-US" dirty="0"/>
              <a:t> </a:t>
            </a:r>
            <a:r>
              <a:rPr lang="en-US" dirty="0" err="1"/>
              <a:t>ngày</a:t>
            </a:r>
            <a:r>
              <a:rPr lang="en-US" dirty="0"/>
              <a:t> </a:t>
            </a:r>
            <a:r>
              <a:rPr lang="en-US" dirty="0"/>
              <a:t>01/01 – 31/12.</a:t>
            </a:r>
            <a:endParaRPr lang="en-US" dirty="0"/>
          </a:p>
          <a:p>
            <a:r>
              <a:rPr lang="en-US" dirty="0"/>
              <a:t>b) </a:t>
            </a:r>
            <a:r>
              <a:rPr lang="en-US" dirty="0" err="1"/>
              <a:t>Đ</a:t>
            </a:r>
            <a:r>
              <a:rPr lang="en-US" dirty="0" err="1"/>
              <a:t>ột</a:t>
            </a:r>
            <a:r>
              <a:rPr lang="en-US" dirty="0"/>
              <a:t> </a:t>
            </a:r>
            <a:r>
              <a:rPr lang="en-US" dirty="0" err="1"/>
              <a:t>xuất</a:t>
            </a:r>
            <a:r>
              <a:rPr lang="en-US" dirty="0"/>
              <a:t>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cơ</a:t>
            </a:r>
            <a:r>
              <a:rPr lang="en-US" dirty="0"/>
              <a:t> </a:t>
            </a:r>
            <a:r>
              <a:rPr lang="en-US" dirty="0" err="1"/>
              <a:t>quan</a:t>
            </a:r>
            <a:r>
              <a:rPr lang="en-US" dirty="0"/>
              <a:t> </a:t>
            </a:r>
            <a:r>
              <a:rPr lang="en-US" dirty="0" err="1"/>
              <a:t>nhà</a:t>
            </a:r>
            <a:r>
              <a:rPr lang="en-US" dirty="0"/>
              <a:t> </a:t>
            </a:r>
            <a:r>
              <a:rPr lang="en-US" dirty="0" err="1"/>
              <a:t>nước</a:t>
            </a:r>
            <a:r>
              <a:rPr lang="en-US" dirty="0"/>
              <a:t> </a:t>
            </a:r>
            <a:r>
              <a:rPr lang="en-US" dirty="0" err="1"/>
              <a:t>có</a:t>
            </a:r>
            <a:r>
              <a:rPr lang="en-US" dirty="0"/>
              <a:t> </a:t>
            </a:r>
            <a:r>
              <a:rPr lang="en-US" dirty="0" err="1"/>
              <a:t>thẩm</a:t>
            </a:r>
            <a:r>
              <a:rPr lang="en-US" dirty="0"/>
              <a:t> </a:t>
            </a:r>
            <a:r>
              <a:rPr lang="en-US" dirty="0" err="1"/>
              <a:t>quyền</a:t>
            </a:r>
            <a:r>
              <a:rPr lang="en-US" dirty="0"/>
              <a:t>.</a:t>
            </a:r>
          </a:p>
          <a:p>
            <a:pPr algn="just"/>
            <a:endParaRPr lang="en-US" dirty="0">
              <a:solidFill>
                <a:prstClr val="black"/>
              </a:solidFill>
            </a:endParaRPr>
          </a:p>
        </p:txBody>
      </p:sp>
      <p:sp>
        <p:nvSpPr>
          <p:cNvPr id="8" name="Rectangle 7"/>
          <p:cNvSpPr/>
          <p:nvPr/>
        </p:nvSpPr>
        <p:spPr>
          <a:xfrm>
            <a:off x="6604000" y="4055676"/>
            <a:ext cx="3581400" cy="1200329"/>
          </a:xfrm>
          <a:prstGeom prst="rect">
            <a:avLst/>
          </a:prstGeom>
        </p:spPr>
        <p:txBody>
          <a:bodyPr wrap="square">
            <a:spAutoFit/>
          </a:bodyPr>
          <a:lstStyle/>
          <a:p>
            <a:pPr algn="ctr"/>
            <a:r>
              <a:rPr lang="en-US" b="1" dirty="0" err="1">
                <a:solidFill>
                  <a:srgbClr val="FF0000"/>
                </a:solidFill>
              </a:rPr>
              <a:t>Hình</a:t>
            </a:r>
            <a:r>
              <a:rPr lang="en-US" b="1" dirty="0">
                <a:solidFill>
                  <a:srgbClr val="FF0000"/>
                </a:solidFill>
              </a:rPr>
              <a:t> </a:t>
            </a:r>
            <a:r>
              <a:rPr lang="en-US" b="1" dirty="0" err="1">
                <a:solidFill>
                  <a:srgbClr val="FF0000"/>
                </a:solidFill>
              </a:rPr>
              <a:t>thức</a:t>
            </a:r>
            <a:r>
              <a:rPr lang="en-US" b="1" dirty="0">
                <a:solidFill>
                  <a:srgbClr val="FF0000"/>
                </a:solidFill>
              </a:rPr>
              <a:t> </a:t>
            </a:r>
            <a:r>
              <a:rPr lang="en-US" b="1" dirty="0" err="1">
                <a:solidFill>
                  <a:srgbClr val="FF0000"/>
                </a:solidFill>
              </a:rPr>
              <a:t>báo</a:t>
            </a:r>
            <a:r>
              <a:rPr lang="en-US" b="1" dirty="0">
                <a:solidFill>
                  <a:srgbClr val="FF0000"/>
                </a:solidFill>
              </a:rPr>
              <a:t> </a:t>
            </a:r>
            <a:r>
              <a:rPr lang="en-US" b="1" dirty="0" err="1">
                <a:solidFill>
                  <a:srgbClr val="FF0000"/>
                </a:solidFill>
              </a:rPr>
              <a:t>cáo</a:t>
            </a:r>
            <a:r>
              <a:rPr lang="en-US" b="1" dirty="0">
                <a:solidFill>
                  <a:srgbClr val="FF0000"/>
                </a:solidFill>
              </a:rPr>
              <a:t>:</a:t>
            </a:r>
            <a:endParaRPr lang="en-US" b="1" dirty="0">
              <a:solidFill>
                <a:srgbClr val="FF0000"/>
              </a:solidFill>
            </a:endParaRPr>
          </a:p>
          <a:p>
            <a:r>
              <a:rPr lang="en-US" dirty="0" err="1"/>
              <a:t>Gửi</a:t>
            </a:r>
            <a:r>
              <a:rPr lang="en-US" dirty="0"/>
              <a:t> </a:t>
            </a:r>
            <a:r>
              <a:rPr lang="en-US" dirty="0" err="1"/>
              <a:t>bằng</a:t>
            </a:r>
            <a:r>
              <a:rPr lang="en-US" dirty="0"/>
              <a:t> </a:t>
            </a:r>
            <a:r>
              <a:rPr lang="en-US" dirty="0" err="1"/>
              <a:t>bản</a:t>
            </a:r>
            <a:r>
              <a:rPr lang="en-US" dirty="0"/>
              <a:t> </a:t>
            </a:r>
            <a:r>
              <a:rPr lang="en-US" dirty="0" err="1"/>
              <a:t>giấy</a:t>
            </a:r>
            <a:r>
              <a:rPr lang="en-US" dirty="0"/>
              <a:t> </a:t>
            </a:r>
            <a:r>
              <a:rPr lang="en-US" dirty="0" err="1"/>
              <a:t>hoặc</a:t>
            </a:r>
            <a:r>
              <a:rPr lang="en-US" dirty="0"/>
              <a:t> </a:t>
            </a:r>
            <a:r>
              <a:rPr lang="en-US" dirty="0" err="1"/>
              <a:t>bản</a:t>
            </a:r>
            <a:r>
              <a:rPr lang="en-US" dirty="0"/>
              <a:t> </a:t>
            </a:r>
            <a:r>
              <a:rPr lang="en-US" dirty="0" err="1"/>
              <a:t>điện</a:t>
            </a:r>
            <a:r>
              <a:rPr lang="en-US" dirty="0"/>
              <a:t> </a:t>
            </a:r>
            <a:r>
              <a:rPr lang="en-US" dirty="0" err="1"/>
              <a:t>tử</a:t>
            </a:r>
            <a:r>
              <a:rPr lang="en-US" dirty="0"/>
              <a:t> </a:t>
            </a:r>
            <a:r>
              <a:rPr lang="en-US" dirty="0" err="1"/>
              <a:t>theo</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pháp</a:t>
            </a:r>
            <a:r>
              <a:rPr lang="en-US" dirty="0"/>
              <a:t> </a:t>
            </a:r>
            <a:r>
              <a:rPr lang="en-US" dirty="0" err="1"/>
              <a:t>luật</a:t>
            </a:r>
            <a:r>
              <a:rPr lang="en-US" dirty="0"/>
              <a:t>.</a:t>
            </a:r>
            <a:endParaRPr lang="en-US" dirty="0"/>
          </a:p>
          <a:p>
            <a:pPr algn="just"/>
            <a:endParaRPr lang="en-US" dirty="0">
              <a:solidFill>
                <a:prstClr val="black"/>
              </a:solidFill>
            </a:endParaRPr>
          </a:p>
        </p:txBody>
      </p:sp>
    </p:spTree>
    <p:extLst>
      <p:ext uri="{BB962C8B-B14F-4D97-AF65-F5344CB8AC3E}">
        <p14:creationId xmlns:p14="http://schemas.microsoft.com/office/powerpoint/2010/main" val="1934807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4" descr="Rua nuivang"/>
          <p:cNvSpPr>
            <a:spLocks noChangeArrowheads="1"/>
          </p:cNvSpPr>
          <p:nvPr/>
        </p:nvSpPr>
        <p:spPr bwMode="auto">
          <a:xfrm>
            <a:off x="8610600" y="4734560"/>
            <a:ext cx="1905000" cy="1869440"/>
          </a:xfrm>
          <a:prstGeom prst="ellipse">
            <a:avLst/>
          </a:prstGeom>
          <a:blipFill dpi="0" rotWithShape="1">
            <a:blip r:embed="rId2"/>
            <a:srcRect/>
            <a:stretch>
              <a:fillRect/>
            </a:stretch>
          </a:blipFill>
          <a:ln w="9525">
            <a:solidFill>
              <a:srgbClr val="008000"/>
            </a:solidFill>
            <a:round/>
            <a:headEnd/>
            <a:tailEnd/>
          </a:ln>
        </p:spPr>
        <p:txBody>
          <a:bodyPr wrap="none" anchor="ctr"/>
          <a:lstStyle/>
          <a:p>
            <a:pPr algn="ctr" eaLnBrk="1" hangingPunct="1"/>
            <a:endParaRPr lang="en-US" altLang="en-US"/>
          </a:p>
        </p:txBody>
      </p:sp>
      <p:sp>
        <p:nvSpPr>
          <p:cNvPr id="39939" name="Oval 5" descr="long chim"/>
          <p:cNvSpPr>
            <a:spLocks noChangeArrowheads="1"/>
          </p:cNvSpPr>
          <p:nvPr/>
        </p:nvSpPr>
        <p:spPr bwMode="auto">
          <a:xfrm>
            <a:off x="1752600" y="4744720"/>
            <a:ext cx="1981200" cy="1849120"/>
          </a:xfrm>
          <a:prstGeom prst="ellipse">
            <a:avLst/>
          </a:prstGeom>
          <a:blipFill dpi="0" rotWithShape="1">
            <a:blip r:embed="rId3"/>
            <a:srcRect/>
            <a:stretch>
              <a:fillRect/>
            </a:stretch>
          </a:blipFill>
          <a:ln w="9525">
            <a:solidFill>
              <a:srgbClr val="008000"/>
            </a:solidFill>
            <a:round/>
            <a:headEnd/>
            <a:tailEnd/>
          </a:ln>
        </p:spPr>
        <p:txBody>
          <a:bodyPr wrap="none" anchor="ctr"/>
          <a:lstStyle/>
          <a:p>
            <a:pPr algn="ctr" eaLnBrk="1" hangingPunct="1"/>
            <a:endParaRPr lang="en-US" altLang="en-US"/>
          </a:p>
        </p:txBody>
      </p:sp>
      <p:sp>
        <p:nvSpPr>
          <p:cNvPr id="39940" name="Oval 8" descr="dong lua2"/>
          <p:cNvSpPr>
            <a:spLocks noChangeArrowheads="1"/>
          </p:cNvSpPr>
          <p:nvPr/>
        </p:nvSpPr>
        <p:spPr bwMode="auto">
          <a:xfrm>
            <a:off x="4124326" y="4749800"/>
            <a:ext cx="1971675" cy="1854200"/>
          </a:xfrm>
          <a:prstGeom prst="ellipse">
            <a:avLst/>
          </a:prstGeom>
          <a:blipFill dpi="0" rotWithShape="1">
            <a:blip r:embed="rId4"/>
            <a:srcRect/>
            <a:stretch>
              <a:fillRect/>
            </a:stretch>
          </a:blipFill>
          <a:ln w="9525">
            <a:solidFill>
              <a:srgbClr val="008000"/>
            </a:solidFill>
            <a:round/>
            <a:headEnd/>
            <a:tailEnd/>
          </a:ln>
        </p:spPr>
        <p:txBody>
          <a:bodyPr wrap="none" anchor="ctr"/>
          <a:lstStyle/>
          <a:p>
            <a:pPr algn="ctr" eaLnBrk="1" hangingPunct="1"/>
            <a:endParaRPr lang="en-US" altLang="en-US"/>
          </a:p>
        </p:txBody>
      </p:sp>
      <p:sp>
        <p:nvSpPr>
          <p:cNvPr id="39942" name="Oval 8" descr="dong lua2"/>
          <p:cNvSpPr>
            <a:spLocks noChangeArrowheads="1"/>
          </p:cNvSpPr>
          <p:nvPr/>
        </p:nvSpPr>
        <p:spPr bwMode="auto">
          <a:xfrm>
            <a:off x="6400800" y="4714240"/>
            <a:ext cx="1962150" cy="1869440"/>
          </a:xfrm>
          <a:prstGeom prst="ellipse">
            <a:avLst/>
          </a:prstGeom>
          <a:blipFill dpi="0" rotWithShape="1">
            <a:blip r:embed="rId5"/>
            <a:srcRect/>
            <a:stretch>
              <a:fillRect/>
            </a:stretch>
          </a:blipFill>
          <a:ln w="9525">
            <a:solidFill>
              <a:srgbClr val="008000"/>
            </a:solidFill>
            <a:round/>
            <a:headEnd/>
            <a:tailEnd/>
          </a:ln>
        </p:spPr>
        <p:txBody>
          <a:bodyPr wrap="none" anchor="ctr"/>
          <a:lstStyle/>
          <a:p>
            <a:pPr algn="ctr" eaLnBrk="1" hangingPunct="1"/>
            <a:endParaRPr lang="en-US" altLang="en-US"/>
          </a:p>
        </p:txBody>
      </p:sp>
      <p:sp>
        <p:nvSpPr>
          <p:cNvPr id="2" name="Cloud Callout 1"/>
          <p:cNvSpPr/>
          <p:nvPr/>
        </p:nvSpPr>
        <p:spPr>
          <a:xfrm>
            <a:off x="1524000" y="1066800"/>
            <a:ext cx="9144000" cy="3200400"/>
          </a:xfrm>
          <a:prstGeom prst="cloudCallout">
            <a:avLst>
              <a:gd name="adj1" fmla="val -27871"/>
              <a:gd name="adj2" fmla="val 8302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latin typeface="Times New Roman" pitchFamily="18" charset="0"/>
                <a:cs typeface="Times New Roman" pitchFamily="18" charset="0"/>
              </a:rPr>
              <a:t>TRÂN TRỌNG CẢM ƠN!</a:t>
            </a:r>
          </a:p>
        </p:txBody>
      </p:sp>
    </p:spTree>
    <p:extLst>
      <p:ext uri="{BB962C8B-B14F-4D97-AF65-F5344CB8AC3E}">
        <p14:creationId xmlns:p14="http://schemas.microsoft.com/office/powerpoint/2010/main" val="4068399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52625" y="1384311"/>
            <a:ext cx="8507730" cy="484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ts val="300"/>
              </a:spcBef>
              <a:spcAft>
                <a:spcPts val="300"/>
              </a:spcAft>
            </a:pP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Luật</a:t>
            </a:r>
            <a:r>
              <a:rPr lang="en-US" sz="2400" b="1" dirty="0">
                <a:latin typeface="Times New Roman" pitchFamily="18" charset="0"/>
                <a:cs typeface="Times New Roman" pitchFamily="18" charset="0"/>
              </a:rPr>
              <a:t> BVMT </a:t>
            </a:r>
            <a:r>
              <a:rPr lang="en-US" sz="2400" b="1" dirty="0" err="1">
                <a:latin typeface="Times New Roman" pitchFamily="18" charset="0"/>
                <a:cs typeface="Times New Roman" pitchFamily="18" charset="0"/>
              </a:rPr>
              <a:t>gồm</a:t>
            </a:r>
            <a:r>
              <a:rPr lang="en-US" sz="2400" b="1" dirty="0">
                <a:latin typeface="Times New Roman" pitchFamily="18" charset="0"/>
                <a:cs typeface="Times New Roman" pitchFamily="18" charset="0"/>
              </a:rPr>
              <a:t>:</a:t>
            </a:r>
          </a:p>
          <a:p>
            <a:pPr algn="just" eaLnBrk="1" hangingPunct="1">
              <a:spcBef>
                <a:spcPts val="300"/>
              </a:spcBef>
              <a:spcAft>
                <a:spcPts val="300"/>
              </a:spcAf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endParaRPr lang="en-US" sz="2400" dirty="0">
              <a:latin typeface="Times New Roman" pitchFamily="18" charset="0"/>
              <a:cs typeface="Times New Roman" pitchFamily="18" charset="0"/>
            </a:endParaRPr>
          </a:p>
          <a:p>
            <a:pPr algn="just" eaLnBrk="1" hangingPunct="1">
              <a:spcBef>
                <a:spcPts val="300"/>
              </a:spcBef>
              <a:spcAft>
                <a:spcPts val="300"/>
              </a:spcAf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mtr</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endParaRPr lang="en-US" sz="2400" dirty="0">
              <a:latin typeface="Times New Roman" pitchFamily="18" charset="0"/>
              <a:cs typeface="Times New Roman" pitchFamily="18" charset="0"/>
            </a:endParaRPr>
          </a:p>
          <a:p>
            <a:pPr algn="just" eaLnBrk="1" hangingPunct="1">
              <a:spcBef>
                <a:spcPts val="300"/>
              </a:spcBef>
              <a:spcAft>
                <a:spcPts val="300"/>
              </a:spcAf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BVMT QG, QH BVMT QG;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BVMT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QH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QH </a:t>
            </a:r>
            <a:r>
              <a:rPr lang="en-US" sz="2400" dirty="0" err="1">
                <a:latin typeface="Times New Roman" pitchFamily="18" charset="0"/>
                <a:cs typeface="Times New Roman" pitchFamily="18" charset="0"/>
              </a:rPr>
              <a:t>tỉnh</a:t>
            </a:r>
            <a:endParaRPr lang="en-US" sz="2400" dirty="0">
              <a:latin typeface="Times New Roman" pitchFamily="18" charset="0"/>
              <a:cs typeface="Times New Roman" pitchFamily="18" charset="0"/>
            </a:endParaRPr>
          </a:p>
          <a:p>
            <a:pPr algn="just" eaLnBrk="1" hangingPunct="1">
              <a:spcBef>
                <a:spcPts val="300"/>
              </a:spcBef>
              <a:spcAft>
                <a:spcPts val="300"/>
              </a:spcAft>
              <a:buFontTx/>
              <a:buChar char="-"/>
            </a:pP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Chương</a:t>
            </a:r>
            <a:r>
              <a:rPr lang="en-US" sz="2400" dirty="0">
                <a:solidFill>
                  <a:srgbClr val="FF0000"/>
                </a:solidFill>
                <a:latin typeface="Times New Roman" pitchFamily="18" charset="0"/>
                <a:cs typeface="Times New Roman" pitchFamily="18" charset="0"/>
              </a:rPr>
              <a:t> 4. </a:t>
            </a:r>
            <a:r>
              <a:rPr lang="en-US" sz="2400" dirty="0" err="1">
                <a:solidFill>
                  <a:srgbClr val="FF0000"/>
                </a:solidFill>
                <a:latin typeface="Times New Roman" pitchFamily="18" charset="0"/>
                <a:cs typeface="Times New Roman" pitchFamily="18" charset="0"/>
              </a:rPr>
              <a:t>Đánh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giá</a:t>
            </a:r>
            <a:r>
              <a:rPr lang="en-US" sz="2400" dirty="0">
                <a:solidFill>
                  <a:srgbClr val="FF0000"/>
                </a:solidFill>
                <a:latin typeface="Times New Roman" pitchFamily="18" charset="0"/>
                <a:cs typeface="Times New Roman" pitchFamily="18" charset="0"/>
              </a:rPr>
              <a:t> MT </a:t>
            </a:r>
            <a:r>
              <a:rPr lang="en-US" sz="2400" dirty="0" err="1">
                <a:solidFill>
                  <a:srgbClr val="FF0000"/>
                </a:solidFill>
                <a:latin typeface="Times New Roman" pitchFamily="18" charset="0"/>
                <a:cs typeface="Times New Roman" pitchFamily="18" charset="0"/>
              </a:rPr>
              <a:t>chiến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lược</a:t>
            </a:r>
            <a:r>
              <a:rPr lang="en-US" sz="2400" dirty="0">
                <a:solidFill>
                  <a:srgbClr val="FF0000"/>
                </a:solidFill>
                <a:latin typeface="Times New Roman" pitchFamily="18" charset="0"/>
                <a:cs typeface="Times New Roman" pitchFamily="18" charset="0"/>
              </a:rPr>
              <a:t>, ĐTM, GPMT</a:t>
            </a:r>
          </a:p>
          <a:p>
            <a:pPr algn="just" eaLnBrk="1" hangingPunct="1">
              <a:spcBef>
                <a:spcPts val="300"/>
              </a:spcBef>
              <a:spcAft>
                <a:spcPts val="300"/>
              </a:spcAft>
              <a:buFontTx/>
              <a:buChar char="-"/>
            </a:pP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Chương</a:t>
            </a:r>
            <a:r>
              <a:rPr lang="en-US" sz="2400" dirty="0">
                <a:solidFill>
                  <a:srgbClr val="FF0000"/>
                </a:solidFill>
                <a:latin typeface="Times New Roman" pitchFamily="18" charset="0"/>
                <a:cs typeface="Times New Roman" pitchFamily="18" charset="0"/>
              </a:rPr>
              <a:t> 5. BVMT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SX, KD, DV; </a:t>
            </a:r>
            <a:r>
              <a:rPr lang="en-US" sz="2400" dirty="0" err="1">
                <a:solidFill>
                  <a:srgbClr val="FF0000"/>
                </a:solidFill>
                <a:latin typeface="Times New Roman" pitchFamily="18" charset="0"/>
                <a:cs typeface="Times New Roman" pitchFamily="18" charset="0"/>
              </a:rPr>
              <a:t>Đô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thị</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thôn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một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lĩnh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vực</a:t>
            </a:r>
            <a:endParaRPr lang="en-US" sz="2400" dirty="0">
              <a:solidFill>
                <a:srgbClr val="FF0000"/>
              </a:solidFill>
              <a:latin typeface="Times New Roman" pitchFamily="18" charset="0"/>
              <a:cs typeface="Times New Roman" pitchFamily="18" charset="0"/>
            </a:endParaRPr>
          </a:p>
          <a:p>
            <a:pPr algn="just" eaLnBrk="1" hangingPunct="1">
              <a:spcBef>
                <a:spcPts val="300"/>
              </a:spcBef>
              <a:spcAft>
                <a:spcPts val="300"/>
              </a:spcAft>
              <a:buFontTx/>
              <a:buChar char="-"/>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Chương</a:t>
            </a:r>
            <a:r>
              <a:rPr lang="en-US" sz="2400" dirty="0">
                <a:solidFill>
                  <a:srgbClr val="FF0000"/>
                </a:solidFill>
                <a:latin typeface="Times New Roman" pitchFamily="18" charset="0"/>
                <a:cs typeface="Times New Roman" pitchFamily="18" charset="0"/>
              </a:rPr>
              <a:t> 6. QLCT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KS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ô </a:t>
            </a:r>
            <a:r>
              <a:rPr lang="en-US" sz="2400" dirty="0" err="1">
                <a:solidFill>
                  <a:srgbClr val="FF0000"/>
                </a:solidFill>
                <a:latin typeface="Times New Roman" pitchFamily="18" charset="0"/>
                <a:cs typeface="Times New Roman" pitchFamily="18" charset="0"/>
              </a:rPr>
              <a:t>nhiễm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khác</a:t>
            </a:r>
            <a:endParaRPr lang="en-US" sz="2400" dirty="0">
              <a:solidFill>
                <a:srgbClr val="FF0000"/>
              </a:solidFill>
              <a:latin typeface="Times New Roman" pitchFamily="18" charset="0"/>
              <a:cs typeface="Times New Roman" pitchFamily="18" charset="0"/>
            </a:endParaRPr>
          </a:p>
          <a:p>
            <a:pPr algn="just" eaLnBrk="1" hangingPunct="1">
              <a:spcBef>
                <a:spcPts val="300"/>
              </a:spcBef>
              <a:spcAft>
                <a:spcPts val="300"/>
              </a:spcAft>
              <a:buFontTx/>
              <a:buChar char="-"/>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Chương</a:t>
            </a:r>
            <a:r>
              <a:rPr lang="en-US" altLang="en-US" sz="2400" dirty="0">
                <a:latin typeface="Times New Roman" pitchFamily="18" charset="0"/>
                <a:cs typeface="Times New Roman" pitchFamily="18" charset="0"/>
              </a:rPr>
              <a:t> 7. </a:t>
            </a:r>
            <a:r>
              <a:rPr lang="en-US" altLang="en-US" sz="2400" dirty="0" err="1">
                <a:latin typeface="Times New Roman" pitchFamily="18" charset="0"/>
                <a:cs typeface="Times New Roman" pitchFamily="18" charset="0"/>
              </a:rPr>
              <a:t>Ứng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phó</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biến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đổi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hậu</a:t>
            </a:r>
            <a:endParaRPr lang="en-US" altLang="en-US" sz="2400" dirty="0">
              <a:latin typeface="Times New Roman" pitchFamily="18" charset="0"/>
              <a:cs typeface="Times New Roman" pitchFamily="18" charset="0"/>
            </a:endParaRPr>
          </a:p>
          <a:p>
            <a:pPr algn="just" eaLnBrk="1" hangingPunct="1">
              <a:spcBef>
                <a:spcPts val="300"/>
              </a:spcBef>
              <a:spcAft>
                <a:spcPts val="300"/>
              </a:spcAft>
              <a:buFontTx/>
              <a:buChar char="-"/>
            </a:pPr>
            <a:r>
              <a:rPr lang="en-US" alt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8.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KTMT, TCMT</a:t>
            </a:r>
            <a:endParaRPr lang="en-US" altLang="en-US" sz="2400" dirty="0">
              <a:latin typeface="Times New Roman" pitchFamily="18" charset="0"/>
              <a:cs typeface="Times New Roman" pitchFamily="18" charset="0"/>
            </a:endParaRPr>
          </a:p>
        </p:txBody>
      </p:sp>
      <p:sp>
        <p:nvSpPr>
          <p:cNvPr id="3" name="Title 1"/>
          <p:cNvSpPr>
            <a:spLocks noChangeArrowheads="1"/>
          </p:cNvSpPr>
          <p:nvPr/>
        </p:nvSpPr>
        <p:spPr bwMode="auto">
          <a:xfrm>
            <a:off x="1599883" y="116632"/>
            <a:ext cx="8991600" cy="10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1. </a:t>
            </a:r>
            <a:r>
              <a:rPr lang="en-US" sz="2800" b="1" dirty="0">
                <a:solidFill>
                  <a:srgbClr val="0070C0"/>
                </a:solidFill>
                <a:latin typeface="Times New Roman" panose="02020603050405020304" pitchFamily="18" charset="0"/>
                <a:cs typeface="Times New Roman" panose="02020603050405020304" pitchFamily="18" charset="0"/>
              </a:rPr>
              <a:t>KHÁI QUÁT VỀ LUẬT BVMT NĂM 2020</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947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52625" y="1459717"/>
            <a:ext cx="850773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eaLnBrk="1" hangingPunct="1">
              <a:spcBef>
                <a:spcPts val="300"/>
              </a:spcBef>
              <a:spcAft>
                <a:spcPts val="300"/>
              </a:spcAft>
              <a:buFontTx/>
              <a:buChar char="-"/>
            </a:pPr>
            <a:r>
              <a:rPr lang="en-US" altLang="en-US" sz="2400" dirty="0">
                <a:latin typeface="+mj-lt"/>
                <a:cs typeface="Times New Roman" pitchFamily="18" charset="0"/>
              </a:rPr>
              <a:t> </a:t>
            </a:r>
            <a:r>
              <a:rPr lang="en-US" altLang="en-US" sz="2400" dirty="0" err="1">
                <a:solidFill>
                  <a:srgbClr val="FF0000"/>
                </a:solidFill>
                <a:latin typeface="+mj-lt"/>
                <a:cs typeface="Times New Roman" pitchFamily="18" charset="0"/>
              </a:rPr>
              <a:t>Chương</a:t>
            </a:r>
            <a:r>
              <a:rPr lang="en-US" altLang="en-US" sz="2400" dirty="0">
                <a:solidFill>
                  <a:srgbClr val="FF0000"/>
                </a:solidFill>
                <a:latin typeface="+mj-lt"/>
                <a:cs typeface="Times New Roman" pitchFamily="18" charset="0"/>
              </a:rPr>
              <a:t> 9. QTMT, </a:t>
            </a:r>
            <a:r>
              <a:rPr lang="en-US" altLang="en-US" sz="2400" dirty="0" err="1">
                <a:solidFill>
                  <a:srgbClr val="FF0000"/>
                </a:solidFill>
                <a:latin typeface="+mj-lt"/>
                <a:cs typeface="Times New Roman" pitchFamily="18" charset="0"/>
              </a:rPr>
              <a:t>thông</a:t>
            </a:r>
            <a:r>
              <a:rPr lang="en-US" altLang="en-US" sz="2400" dirty="0">
                <a:solidFill>
                  <a:srgbClr val="FF0000"/>
                </a:solidFill>
                <a:latin typeface="+mj-lt"/>
                <a:cs typeface="Times New Roman" pitchFamily="18" charset="0"/>
              </a:rPr>
              <a:t> tin, CSDL MT </a:t>
            </a:r>
            <a:r>
              <a:rPr lang="en-US" altLang="en-US" sz="2400" dirty="0" err="1">
                <a:solidFill>
                  <a:srgbClr val="FF0000"/>
                </a:solidFill>
                <a:latin typeface="+mj-lt"/>
                <a:cs typeface="Times New Roman" pitchFamily="18" charset="0"/>
              </a:rPr>
              <a:t>và</a:t>
            </a:r>
            <a:r>
              <a:rPr lang="en-US" altLang="en-US" sz="2400" dirty="0">
                <a:solidFill>
                  <a:srgbClr val="FF0000"/>
                </a:solidFill>
                <a:latin typeface="+mj-lt"/>
                <a:cs typeface="Times New Roman" pitchFamily="18" charset="0"/>
              </a:rPr>
              <a:t> BCMT</a:t>
            </a:r>
          </a:p>
          <a:p>
            <a:pPr algn="just" eaLnBrk="1" hangingPunct="1">
              <a:spcBef>
                <a:spcPts val="300"/>
              </a:spcBef>
              <a:spcAft>
                <a:spcPts val="300"/>
              </a:spcAft>
              <a:buFontTx/>
              <a:buChar char="-"/>
            </a:pPr>
            <a:r>
              <a:rPr lang="en-US" altLang="en-US" sz="2400" dirty="0">
                <a:latin typeface="+mj-lt"/>
                <a:cs typeface="Times New Roman" pitchFamily="18" charset="0"/>
              </a:rPr>
              <a:t> </a:t>
            </a:r>
            <a:r>
              <a:rPr lang="en-US" altLang="en-US" sz="2400" dirty="0" err="1">
                <a:solidFill>
                  <a:srgbClr val="FF0000"/>
                </a:solidFill>
                <a:latin typeface="+mj-lt"/>
                <a:cs typeface="Times New Roman" pitchFamily="18" charset="0"/>
              </a:rPr>
              <a:t>Chương</a:t>
            </a:r>
            <a:r>
              <a:rPr lang="en-US" altLang="en-US" sz="2400" dirty="0">
                <a:solidFill>
                  <a:srgbClr val="FF0000"/>
                </a:solidFill>
                <a:latin typeface="+mj-lt"/>
                <a:cs typeface="Times New Roman" pitchFamily="18" charset="0"/>
              </a:rPr>
              <a:t> 10. </a:t>
            </a:r>
            <a:r>
              <a:rPr lang="en-US" altLang="en-US" sz="2400" dirty="0" err="1">
                <a:solidFill>
                  <a:srgbClr val="FF0000"/>
                </a:solidFill>
                <a:latin typeface="+mj-lt"/>
                <a:cs typeface="Times New Roman" pitchFamily="18" charset="0"/>
              </a:rPr>
              <a:t>Phòng</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ngừa</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ứng</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phó</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sự</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cố</a:t>
            </a:r>
            <a:r>
              <a:rPr lang="en-US" altLang="en-US" sz="2400" dirty="0">
                <a:solidFill>
                  <a:srgbClr val="FF0000"/>
                </a:solidFill>
                <a:latin typeface="+mj-lt"/>
                <a:cs typeface="Times New Roman" pitchFamily="18" charset="0"/>
              </a:rPr>
              <a:t> MT </a:t>
            </a:r>
            <a:r>
              <a:rPr lang="en-US" altLang="en-US" sz="2400" dirty="0" err="1">
                <a:solidFill>
                  <a:srgbClr val="FF0000"/>
                </a:solidFill>
                <a:latin typeface="+mj-lt"/>
                <a:cs typeface="Times New Roman" pitchFamily="18" charset="0"/>
              </a:rPr>
              <a:t>và</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bồi</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thường</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thiệt</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hại</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về</a:t>
            </a:r>
            <a:r>
              <a:rPr lang="en-US" altLang="en-US" sz="2400" dirty="0">
                <a:solidFill>
                  <a:srgbClr val="FF0000"/>
                </a:solidFill>
                <a:latin typeface="+mj-lt"/>
                <a:cs typeface="Times New Roman" pitchFamily="18" charset="0"/>
              </a:rPr>
              <a:t> MT</a:t>
            </a:r>
          </a:p>
          <a:p>
            <a:pPr algn="just" eaLnBrk="1" hangingPunct="1">
              <a:spcBef>
                <a:spcPts val="300"/>
              </a:spcBef>
              <a:spcAft>
                <a:spcPts val="300"/>
              </a:spcAft>
              <a:buFontTx/>
              <a:buChar char="-"/>
            </a:pPr>
            <a:r>
              <a:rPr lang="en-US" altLang="en-US" sz="2400" dirty="0">
                <a:latin typeface="+mj-lt"/>
                <a:cs typeface="Times New Roman" pitchFamily="18" charset="0"/>
              </a:rPr>
              <a:t> </a:t>
            </a:r>
            <a:r>
              <a:rPr lang="en-US" altLang="en-US" sz="2400" dirty="0" err="1">
                <a:latin typeface="+mj-lt"/>
                <a:cs typeface="Times New Roman" pitchFamily="18" charset="0"/>
              </a:rPr>
              <a:t>Chương</a:t>
            </a:r>
            <a:r>
              <a:rPr lang="en-US" altLang="en-US" sz="2400" dirty="0">
                <a:latin typeface="+mj-lt"/>
                <a:cs typeface="Times New Roman" pitchFamily="18" charset="0"/>
              </a:rPr>
              <a:t> 11. </a:t>
            </a:r>
            <a:r>
              <a:rPr lang="en-US" altLang="en-US" sz="2400" dirty="0" err="1">
                <a:latin typeface="+mj-lt"/>
                <a:cs typeface="Times New Roman" pitchFamily="18" charset="0"/>
              </a:rPr>
              <a:t>Công</a:t>
            </a:r>
            <a:r>
              <a:rPr lang="en-US" altLang="en-US" sz="2400" dirty="0">
                <a:latin typeface="+mj-lt"/>
                <a:cs typeface="Times New Roman" pitchFamily="18" charset="0"/>
              </a:rPr>
              <a:t> </a:t>
            </a:r>
            <a:r>
              <a:rPr lang="en-US" altLang="en-US" sz="2400" dirty="0" err="1">
                <a:latin typeface="+mj-lt"/>
                <a:cs typeface="Times New Roman" pitchFamily="18" charset="0"/>
              </a:rPr>
              <a:t>vụ</a:t>
            </a:r>
            <a:r>
              <a:rPr lang="en-US" altLang="en-US" sz="2400" dirty="0">
                <a:latin typeface="+mj-lt"/>
                <a:cs typeface="Times New Roman" pitchFamily="18" charset="0"/>
              </a:rPr>
              <a:t> KT, </a:t>
            </a:r>
            <a:r>
              <a:rPr lang="en-US" altLang="en-US" sz="2400" dirty="0" err="1">
                <a:latin typeface="+mj-lt"/>
                <a:cs typeface="Times New Roman" pitchFamily="18" charset="0"/>
              </a:rPr>
              <a:t>chính</a:t>
            </a:r>
            <a:r>
              <a:rPr lang="en-US" altLang="en-US" sz="2400" dirty="0">
                <a:latin typeface="+mj-lt"/>
                <a:cs typeface="Times New Roman" pitchFamily="18" charset="0"/>
              </a:rPr>
              <a:t> </a:t>
            </a:r>
            <a:r>
              <a:rPr lang="en-US" altLang="en-US" sz="2400" dirty="0" err="1">
                <a:latin typeface="+mj-lt"/>
                <a:cs typeface="Times New Roman" pitchFamily="18" charset="0"/>
              </a:rPr>
              <a:t>sách</a:t>
            </a:r>
            <a:r>
              <a:rPr lang="en-US" altLang="en-US" sz="2400" dirty="0">
                <a:latin typeface="+mj-lt"/>
                <a:cs typeface="Times New Roman" pitchFamily="18" charset="0"/>
              </a:rPr>
              <a:t> </a:t>
            </a:r>
            <a:r>
              <a:rPr lang="en-US" altLang="en-US" sz="2400" dirty="0" err="1">
                <a:latin typeface="+mj-lt"/>
                <a:cs typeface="Times New Roman" pitchFamily="18" charset="0"/>
              </a:rPr>
              <a:t>và</a:t>
            </a:r>
            <a:r>
              <a:rPr lang="en-US" altLang="en-US" sz="2400" dirty="0">
                <a:latin typeface="+mj-lt"/>
                <a:cs typeface="Times New Roman" pitchFamily="18" charset="0"/>
              </a:rPr>
              <a:t> </a:t>
            </a:r>
            <a:r>
              <a:rPr lang="en-US" altLang="en-US" sz="2400" dirty="0" err="1">
                <a:latin typeface="+mj-lt"/>
                <a:cs typeface="Times New Roman" pitchFamily="18" charset="0"/>
              </a:rPr>
              <a:t>nguồn</a:t>
            </a:r>
            <a:r>
              <a:rPr lang="en-US" altLang="en-US" sz="2400" dirty="0">
                <a:latin typeface="+mj-lt"/>
                <a:cs typeface="Times New Roman" pitchFamily="18" charset="0"/>
              </a:rPr>
              <a:t> </a:t>
            </a:r>
            <a:r>
              <a:rPr lang="en-US" altLang="en-US" sz="2400" dirty="0" err="1">
                <a:latin typeface="+mj-lt"/>
                <a:cs typeface="Times New Roman" pitchFamily="18" charset="0"/>
              </a:rPr>
              <a:t>lực</a:t>
            </a:r>
            <a:r>
              <a:rPr lang="en-US" altLang="en-US" sz="2400" dirty="0">
                <a:latin typeface="+mj-lt"/>
                <a:cs typeface="Times New Roman" pitchFamily="18" charset="0"/>
              </a:rPr>
              <a:t> BVMT</a:t>
            </a:r>
          </a:p>
          <a:p>
            <a:pPr algn="just" eaLnBrk="1" hangingPunct="1">
              <a:spcBef>
                <a:spcPts val="300"/>
              </a:spcBef>
              <a:spcAft>
                <a:spcPts val="300"/>
              </a:spcAft>
              <a:buFontTx/>
              <a:buChar char="-"/>
            </a:pPr>
            <a:r>
              <a:rPr lang="en-US" altLang="en-US" sz="2400" dirty="0">
                <a:latin typeface="+mj-lt"/>
                <a:cs typeface="Times New Roman" pitchFamily="18" charset="0"/>
              </a:rPr>
              <a:t> </a:t>
            </a:r>
            <a:r>
              <a:rPr lang="en-US" altLang="en-US" sz="2400" dirty="0" err="1">
                <a:latin typeface="+mj-lt"/>
                <a:cs typeface="Times New Roman" pitchFamily="18" charset="0"/>
              </a:rPr>
              <a:t>Chương</a:t>
            </a:r>
            <a:r>
              <a:rPr lang="en-US" altLang="en-US" sz="2400" dirty="0">
                <a:latin typeface="+mj-lt"/>
                <a:cs typeface="Times New Roman" pitchFamily="18" charset="0"/>
              </a:rPr>
              <a:t> 12. </a:t>
            </a:r>
            <a:r>
              <a:rPr lang="en-US" altLang="en-US" sz="2400" dirty="0" err="1">
                <a:latin typeface="+mj-lt"/>
                <a:cs typeface="Times New Roman" pitchFamily="18" charset="0"/>
              </a:rPr>
              <a:t>Hội</a:t>
            </a:r>
            <a:r>
              <a:rPr lang="en-US" altLang="en-US" sz="2400" dirty="0">
                <a:latin typeface="+mj-lt"/>
                <a:cs typeface="Times New Roman" pitchFamily="18" charset="0"/>
              </a:rPr>
              <a:t> </a:t>
            </a:r>
            <a:r>
              <a:rPr lang="en-US" altLang="en-US" sz="2400" dirty="0" err="1">
                <a:latin typeface="+mj-lt"/>
                <a:cs typeface="Times New Roman" pitchFamily="18" charset="0"/>
              </a:rPr>
              <a:t>nhập</a:t>
            </a:r>
            <a:r>
              <a:rPr lang="en-US" altLang="en-US" sz="2400" dirty="0">
                <a:latin typeface="+mj-lt"/>
                <a:cs typeface="Times New Roman" pitchFamily="18" charset="0"/>
              </a:rPr>
              <a:t> </a:t>
            </a:r>
            <a:r>
              <a:rPr lang="en-US" altLang="en-US" sz="2400" dirty="0" err="1">
                <a:latin typeface="+mj-lt"/>
                <a:cs typeface="Times New Roman" pitchFamily="18" charset="0"/>
              </a:rPr>
              <a:t>và</a:t>
            </a:r>
            <a:r>
              <a:rPr lang="en-US" altLang="en-US" sz="2400" dirty="0">
                <a:latin typeface="+mj-lt"/>
                <a:cs typeface="Times New Roman" pitchFamily="18" charset="0"/>
              </a:rPr>
              <a:t> </a:t>
            </a:r>
            <a:r>
              <a:rPr lang="en-US" altLang="en-US" sz="2400" dirty="0" err="1">
                <a:latin typeface="+mj-lt"/>
                <a:cs typeface="Times New Roman" pitchFamily="18" charset="0"/>
              </a:rPr>
              <a:t>hợp</a:t>
            </a:r>
            <a:r>
              <a:rPr lang="en-US" altLang="en-US" sz="2400" dirty="0">
                <a:latin typeface="+mj-lt"/>
                <a:cs typeface="Times New Roman" pitchFamily="18" charset="0"/>
              </a:rPr>
              <a:t> </a:t>
            </a:r>
            <a:r>
              <a:rPr lang="en-US" altLang="en-US" sz="2400" dirty="0" err="1">
                <a:latin typeface="+mj-lt"/>
                <a:cs typeface="Times New Roman" pitchFamily="18" charset="0"/>
              </a:rPr>
              <a:t>tác</a:t>
            </a:r>
            <a:r>
              <a:rPr lang="en-US" altLang="en-US" sz="2400" dirty="0">
                <a:latin typeface="+mj-lt"/>
                <a:cs typeface="Times New Roman" pitchFamily="18" charset="0"/>
              </a:rPr>
              <a:t> </a:t>
            </a:r>
            <a:r>
              <a:rPr lang="en-US" altLang="en-US" sz="2400" dirty="0" err="1">
                <a:latin typeface="+mj-lt"/>
                <a:cs typeface="Times New Roman" pitchFamily="18" charset="0"/>
              </a:rPr>
              <a:t>quốc</a:t>
            </a:r>
            <a:r>
              <a:rPr lang="en-US" altLang="en-US" sz="2400" dirty="0">
                <a:latin typeface="+mj-lt"/>
                <a:cs typeface="Times New Roman" pitchFamily="18" charset="0"/>
              </a:rPr>
              <a:t> </a:t>
            </a:r>
            <a:r>
              <a:rPr lang="en-US" altLang="en-US" sz="2400" dirty="0" err="1">
                <a:latin typeface="+mj-lt"/>
                <a:cs typeface="Times New Roman" pitchFamily="18" charset="0"/>
              </a:rPr>
              <a:t>tế</a:t>
            </a:r>
            <a:r>
              <a:rPr lang="en-US" altLang="en-US" sz="2400" dirty="0">
                <a:latin typeface="+mj-lt"/>
                <a:cs typeface="Times New Roman" pitchFamily="18" charset="0"/>
              </a:rPr>
              <a:t> </a:t>
            </a:r>
            <a:r>
              <a:rPr lang="en-US" altLang="en-US" sz="2400" dirty="0" err="1">
                <a:latin typeface="+mj-lt"/>
                <a:cs typeface="Times New Roman" pitchFamily="18" charset="0"/>
              </a:rPr>
              <a:t>về</a:t>
            </a:r>
            <a:r>
              <a:rPr lang="en-US" altLang="en-US" sz="2400" dirty="0">
                <a:latin typeface="+mj-lt"/>
                <a:cs typeface="Times New Roman" pitchFamily="18" charset="0"/>
              </a:rPr>
              <a:t> BVMT</a:t>
            </a:r>
          </a:p>
          <a:p>
            <a:pPr algn="just" eaLnBrk="1" hangingPunct="1">
              <a:spcBef>
                <a:spcPts val="300"/>
              </a:spcBef>
              <a:spcAft>
                <a:spcPts val="300"/>
              </a:spcAft>
              <a:buFontTx/>
              <a:buChar char="-"/>
            </a:pPr>
            <a:r>
              <a:rPr lang="en-US" altLang="en-US" sz="2400" dirty="0">
                <a:latin typeface="+mj-lt"/>
                <a:cs typeface="Times New Roman" pitchFamily="18" charset="0"/>
              </a:rPr>
              <a:t> </a:t>
            </a:r>
            <a:r>
              <a:rPr lang="en-US" altLang="en-US" sz="2400" dirty="0" err="1">
                <a:latin typeface="+mj-lt"/>
                <a:cs typeface="Times New Roman" pitchFamily="18" charset="0"/>
              </a:rPr>
              <a:t>Chương</a:t>
            </a:r>
            <a:r>
              <a:rPr lang="en-US" altLang="en-US" sz="2400" dirty="0">
                <a:latin typeface="+mj-lt"/>
                <a:cs typeface="Times New Roman" pitchFamily="18" charset="0"/>
              </a:rPr>
              <a:t> 13. </a:t>
            </a:r>
            <a:r>
              <a:rPr lang="en-US" altLang="en-US" sz="2400" dirty="0" err="1">
                <a:latin typeface="+mj-lt"/>
                <a:cs typeface="Times New Roman" pitchFamily="18" charset="0"/>
              </a:rPr>
              <a:t>Trách</a:t>
            </a:r>
            <a:r>
              <a:rPr lang="en-US" altLang="en-US" sz="2400" dirty="0">
                <a:latin typeface="+mj-lt"/>
                <a:cs typeface="Times New Roman" pitchFamily="18" charset="0"/>
              </a:rPr>
              <a:t> </a:t>
            </a:r>
            <a:r>
              <a:rPr lang="en-US" altLang="en-US" sz="2400" dirty="0" err="1">
                <a:latin typeface="+mj-lt"/>
                <a:cs typeface="Times New Roman" pitchFamily="18" charset="0"/>
              </a:rPr>
              <a:t>nhiệm</a:t>
            </a:r>
            <a:r>
              <a:rPr lang="en-US" altLang="en-US" sz="2400" dirty="0">
                <a:latin typeface="+mj-lt"/>
                <a:cs typeface="Times New Roman" pitchFamily="18" charset="0"/>
              </a:rPr>
              <a:t> </a:t>
            </a:r>
            <a:r>
              <a:rPr lang="en-US" altLang="en-US" sz="2400" dirty="0" err="1">
                <a:latin typeface="+mj-lt"/>
                <a:cs typeface="Times New Roman" pitchFamily="18" charset="0"/>
              </a:rPr>
              <a:t>của</a:t>
            </a:r>
            <a:r>
              <a:rPr lang="en-US" altLang="en-US" sz="2400" dirty="0">
                <a:latin typeface="+mj-lt"/>
                <a:cs typeface="Times New Roman" pitchFamily="18" charset="0"/>
              </a:rPr>
              <a:t> MTTQVN, TC CT-XH, TC CTXH-NN, TCXH-NN </a:t>
            </a:r>
            <a:r>
              <a:rPr lang="en-US" altLang="en-US" sz="2400" dirty="0" err="1">
                <a:latin typeface="+mj-lt"/>
                <a:cs typeface="Times New Roman" pitchFamily="18" charset="0"/>
              </a:rPr>
              <a:t>và</a:t>
            </a:r>
            <a:r>
              <a:rPr lang="en-US" altLang="en-US" sz="2400" dirty="0">
                <a:latin typeface="+mj-lt"/>
                <a:cs typeface="Times New Roman" pitchFamily="18" charset="0"/>
              </a:rPr>
              <a:t> </a:t>
            </a:r>
            <a:r>
              <a:rPr lang="en-US" altLang="en-US" sz="2400" dirty="0" err="1">
                <a:latin typeface="+mj-lt"/>
                <a:cs typeface="Times New Roman" pitchFamily="18" charset="0"/>
              </a:rPr>
              <a:t>cộng</a:t>
            </a:r>
            <a:r>
              <a:rPr lang="en-US" altLang="en-US" sz="2400" dirty="0">
                <a:latin typeface="+mj-lt"/>
                <a:cs typeface="Times New Roman" pitchFamily="18" charset="0"/>
              </a:rPr>
              <a:t> </a:t>
            </a:r>
            <a:r>
              <a:rPr lang="en-US" altLang="en-US" sz="2400" dirty="0" err="1">
                <a:latin typeface="+mj-lt"/>
                <a:cs typeface="Times New Roman" pitchFamily="18" charset="0"/>
              </a:rPr>
              <a:t>đồng</a:t>
            </a:r>
            <a:r>
              <a:rPr lang="en-US" altLang="en-US" sz="2400" dirty="0">
                <a:latin typeface="+mj-lt"/>
                <a:cs typeface="Times New Roman" pitchFamily="18" charset="0"/>
              </a:rPr>
              <a:t> </a:t>
            </a:r>
            <a:r>
              <a:rPr lang="en-US" altLang="en-US" sz="2400" dirty="0" err="1">
                <a:latin typeface="+mj-lt"/>
                <a:cs typeface="Times New Roman" pitchFamily="18" charset="0"/>
              </a:rPr>
              <a:t>dân</a:t>
            </a:r>
            <a:r>
              <a:rPr lang="en-US" altLang="en-US" sz="2400" dirty="0">
                <a:latin typeface="+mj-lt"/>
                <a:cs typeface="Times New Roman" pitchFamily="18" charset="0"/>
              </a:rPr>
              <a:t> </a:t>
            </a:r>
            <a:r>
              <a:rPr lang="en-US" altLang="en-US" sz="2400" dirty="0" err="1">
                <a:latin typeface="+mj-lt"/>
                <a:cs typeface="Times New Roman" pitchFamily="18" charset="0"/>
              </a:rPr>
              <a:t>cư</a:t>
            </a:r>
            <a:r>
              <a:rPr lang="en-US" altLang="en-US" sz="2400" dirty="0">
                <a:latin typeface="+mj-lt"/>
                <a:cs typeface="Times New Roman" pitchFamily="18" charset="0"/>
              </a:rPr>
              <a:t> </a:t>
            </a:r>
            <a:r>
              <a:rPr lang="en-US" altLang="en-US" sz="2400" dirty="0" err="1">
                <a:latin typeface="+mj-lt"/>
                <a:cs typeface="Times New Roman" pitchFamily="18" charset="0"/>
              </a:rPr>
              <a:t>trong</a:t>
            </a:r>
            <a:r>
              <a:rPr lang="en-US" altLang="en-US" sz="2400" dirty="0">
                <a:latin typeface="+mj-lt"/>
                <a:cs typeface="Times New Roman" pitchFamily="18" charset="0"/>
              </a:rPr>
              <a:t> BVMT</a:t>
            </a:r>
          </a:p>
          <a:p>
            <a:pPr algn="just" eaLnBrk="1" hangingPunct="1">
              <a:spcBef>
                <a:spcPts val="300"/>
              </a:spcBef>
              <a:spcAft>
                <a:spcPts val="300"/>
              </a:spcAft>
              <a:buFontTx/>
              <a:buChar char="-"/>
            </a:pPr>
            <a:r>
              <a:rPr lang="en-US" altLang="en-US" sz="2400" dirty="0">
                <a:solidFill>
                  <a:srgbClr val="FF0000"/>
                </a:solidFill>
                <a:latin typeface="+mj-lt"/>
                <a:cs typeface="Times New Roman" pitchFamily="18" charset="0"/>
              </a:rPr>
              <a:t> </a:t>
            </a:r>
            <a:r>
              <a:rPr lang="vi-VN" altLang="en-US" sz="2400" dirty="0">
                <a:solidFill>
                  <a:srgbClr val="FF0000"/>
                </a:solidFill>
                <a:latin typeface="+mj-lt"/>
                <a:cs typeface="Times New Roman" pitchFamily="18" charset="0"/>
              </a:rPr>
              <a:t>Chương</a:t>
            </a:r>
            <a:r>
              <a:rPr lang="en-US" altLang="en-US" sz="2400" dirty="0">
                <a:solidFill>
                  <a:srgbClr val="FF0000"/>
                </a:solidFill>
                <a:latin typeface="+mj-lt"/>
                <a:cs typeface="Times New Roman" pitchFamily="18" charset="0"/>
              </a:rPr>
              <a:t> 14. </a:t>
            </a:r>
            <a:r>
              <a:rPr lang="en-US" altLang="en-US" sz="2400" dirty="0" err="1">
                <a:solidFill>
                  <a:srgbClr val="FF0000"/>
                </a:solidFill>
                <a:latin typeface="+mj-lt"/>
                <a:cs typeface="Times New Roman" pitchFamily="18" charset="0"/>
              </a:rPr>
              <a:t>Kiểm</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tra</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thanh</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tra</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kiểm</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toán</a:t>
            </a:r>
            <a:r>
              <a:rPr lang="en-US" altLang="en-US" sz="2400" dirty="0">
                <a:solidFill>
                  <a:srgbClr val="FF0000"/>
                </a:solidFill>
                <a:latin typeface="+mj-lt"/>
                <a:cs typeface="Times New Roman" pitchFamily="18" charset="0"/>
              </a:rPr>
              <a:t>, XLVP, </a:t>
            </a:r>
            <a:r>
              <a:rPr lang="en-US" altLang="en-US" sz="2400" dirty="0" err="1">
                <a:solidFill>
                  <a:srgbClr val="FF0000"/>
                </a:solidFill>
                <a:latin typeface="+mj-lt"/>
                <a:cs typeface="Times New Roman" pitchFamily="18" charset="0"/>
              </a:rPr>
              <a:t>tranh</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chấp</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khiếu</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nại</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tố</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cáo</a:t>
            </a:r>
            <a:r>
              <a:rPr lang="en-US" altLang="en-US" sz="2400" dirty="0">
                <a:solidFill>
                  <a:srgbClr val="FF0000"/>
                </a:solidFill>
                <a:latin typeface="+mj-lt"/>
                <a:cs typeface="Times New Roman" pitchFamily="18" charset="0"/>
              </a:rPr>
              <a:t> </a:t>
            </a:r>
            <a:r>
              <a:rPr lang="en-US" altLang="en-US" sz="2400" dirty="0" err="1">
                <a:solidFill>
                  <a:srgbClr val="FF0000"/>
                </a:solidFill>
                <a:latin typeface="+mj-lt"/>
                <a:cs typeface="Times New Roman" pitchFamily="18" charset="0"/>
              </a:rPr>
              <a:t>về</a:t>
            </a:r>
            <a:r>
              <a:rPr lang="en-US" altLang="en-US" sz="2400" dirty="0">
                <a:solidFill>
                  <a:srgbClr val="FF0000"/>
                </a:solidFill>
                <a:latin typeface="+mj-lt"/>
                <a:cs typeface="Times New Roman" pitchFamily="18" charset="0"/>
              </a:rPr>
              <a:t> MT</a:t>
            </a:r>
          </a:p>
          <a:p>
            <a:pPr algn="just" eaLnBrk="1" hangingPunct="1">
              <a:spcBef>
                <a:spcPts val="300"/>
              </a:spcBef>
              <a:spcAft>
                <a:spcPts val="300"/>
              </a:spcAft>
              <a:buFontTx/>
              <a:buChar char="-"/>
            </a:pPr>
            <a:r>
              <a:rPr lang="en-US" altLang="en-US" sz="2400" dirty="0">
                <a:latin typeface="+mj-lt"/>
                <a:cs typeface="Times New Roman" pitchFamily="18" charset="0"/>
              </a:rPr>
              <a:t> </a:t>
            </a:r>
            <a:r>
              <a:rPr lang="en-US" altLang="en-US" sz="2400" dirty="0" err="1">
                <a:latin typeface="+mj-lt"/>
                <a:cs typeface="Times New Roman" pitchFamily="18" charset="0"/>
              </a:rPr>
              <a:t>Chương</a:t>
            </a:r>
            <a:r>
              <a:rPr lang="en-US" altLang="en-US" sz="2400" dirty="0">
                <a:latin typeface="+mj-lt"/>
                <a:cs typeface="Times New Roman" pitchFamily="18" charset="0"/>
              </a:rPr>
              <a:t> 15. </a:t>
            </a:r>
            <a:r>
              <a:rPr lang="en-US" altLang="en-US" sz="2400" dirty="0" err="1">
                <a:latin typeface="+mj-lt"/>
                <a:cs typeface="Times New Roman" pitchFamily="18" charset="0"/>
              </a:rPr>
              <a:t>Trách</a:t>
            </a:r>
            <a:r>
              <a:rPr lang="en-US" altLang="en-US" sz="2400" dirty="0">
                <a:latin typeface="+mj-lt"/>
                <a:cs typeface="Times New Roman" pitchFamily="18" charset="0"/>
              </a:rPr>
              <a:t> </a:t>
            </a:r>
            <a:r>
              <a:rPr lang="en-US" altLang="en-US" sz="2400" dirty="0" err="1">
                <a:latin typeface="+mj-lt"/>
                <a:cs typeface="Times New Roman" pitchFamily="18" charset="0"/>
              </a:rPr>
              <a:t>nhiệm</a:t>
            </a:r>
            <a:r>
              <a:rPr lang="en-US" altLang="en-US" sz="2400" dirty="0">
                <a:latin typeface="+mj-lt"/>
                <a:cs typeface="Times New Roman" pitchFamily="18" charset="0"/>
              </a:rPr>
              <a:t> QLNN </a:t>
            </a:r>
            <a:r>
              <a:rPr lang="en-US" altLang="en-US" sz="2400" dirty="0" err="1">
                <a:latin typeface="+mj-lt"/>
                <a:cs typeface="Times New Roman" pitchFamily="18" charset="0"/>
              </a:rPr>
              <a:t>về</a:t>
            </a:r>
            <a:r>
              <a:rPr lang="en-US" altLang="en-US" sz="2400" dirty="0">
                <a:latin typeface="+mj-lt"/>
                <a:cs typeface="Times New Roman" pitchFamily="18" charset="0"/>
              </a:rPr>
              <a:t> BVMT</a:t>
            </a:r>
          </a:p>
          <a:p>
            <a:pPr algn="just" eaLnBrk="1" hangingPunct="1">
              <a:spcBef>
                <a:spcPts val="300"/>
              </a:spcBef>
              <a:spcAft>
                <a:spcPts val="300"/>
              </a:spcAft>
              <a:buFontTx/>
              <a:buChar char="-"/>
            </a:pPr>
            <a:r>
              <a:rPr lang="en-US" altLang="en-US" sz="2400" dirty="0">
                <a:latin typeface="+mj-lt"/>
                <a:cs typeface="Times New Roman" pitchFamily="18" charset="0"/>
              </a:rPr>
              <a:t> </a:t>
            </a:r>
            <a:r>
              <a:rPr lang="en-US" altLang="en-US" sz="2400" dirty="0" err="1">
                <a:latin typeface="+mj-lt"/>
                <a:cs typeface="Times New Roman" pitchFamily="18" charset="0"/>
              </a:rPr>
              <a:t>Chương</a:t>
            </a:r>
            <a:r>
              <a:rPr lang="en-US" altLang="en-US" sz="2400" dirty="0">
                <a:latin typeface="+mj-lt"/>
                <a:cs typeface="Times New Roman" pitchFamily="18" charset="0"/>
              </a:rPr>
              <a:t> 16. </a:t>
            </a:r>
            <a:r>
              <a:rPr lang="en-US" altLang="en-US" sz="2400" dirty="0" err="1">
                <a:latin typeface="+mj-lt"/>
                <a:cs typeface="Times New Roman" pitchFamily="18" charset="0"/>
              </a:rPr>
              <a:t>Điều</a:t>
            </a:r>
            <a:r>
              <a:rPr lang="en-US" altLang="en-US" sz="2400" dirty="0">
                <a:latin typeface="+mj-lt"/>
                <a:cs typeface="Times New Roman" pitchFamily="18" charset="0"/>
              </a:rPr>
              <a:t> </a:t>
            </a:r>
            <a:r>
              <a:rPr lang="en-US" altLang="en-US" sz="2400" dirty="0" err="1">
                <a:latin typeface="+mj-lt"/>
                <a:cs typeface="Times New Roman" pitchFamily="18" charset="0"/>
              </a:rPr>
              <a:t>khoản</a:t>
            </a:r>
            <a:r>
              <a:rPr lang="en-US" altLang="en-US" sz="2400" dirty="0">
                <a:latin typeface="+mj-lt"/>
                <a:cs typeface="Times New Roman" pitchFamily="18" charset="0"/>
              </a:rPr>
              <a:t> </a:t>
            </a:r>
            <a:r>
              <a:rPr lang="en-US" altLang="en-US" sz="2400" dirty="0" err="1">
                <a:latin typeface="+mj-lt"/>
                <a:cs typeface="Times New Roman" pitchFamily="18" charset="0"/>
              </a:rPr>
              <a:t>thi</a:t>
            </a:r>
            <a:r>
              <a:rPr lang="en-US" altLang="en-US" sz="2400" dirty="0">
                <a:latin typeface="+mj-lt"/>
                <a:cs typeface="Times New Roman" pitchFamily="18" charset="0"/>
              </a:rPr>
              <a:t> </a:t>
            </a:r>
            <a:r>
              <a:rPr lang="en-US" altLang="en-US" sz="2400" dirty="0" err="1">
                <a:latin typeface="+mj-lt"/>
                <a:cs typeface="Times New Roman" pitchFamily="18" charset="0"/>
              </a:rPr>
              <a:t>hành</a:t>
            </a:r>
            <a:endParaRPr lang="en-US" altLang="en-US" sz="2400" dirty="0">
              <a:latin typeface="+mj-lt"/>
              <a:cs typeface="Times New Roman" pitchFamily="18" charset="0"/>
            </a:endParaRPr>
          </a:p>
        </p:txBody>
      </p:sp>
      <p:sp>
        <p:nvSpPr>
          <p:cNvPr id="3" name="Title 1"/>
          <p:cNvSpPr>
            <a:spLocks noChangeArrowheads="1"/>
          </p:cNvSpPr>
          <p:nvPr/>
        </p:nvSpPr>
        <p:spPr bwMode="auto">
          <a:xfrm>
            <a:off x="1599883" y="116632"/>
            <a:ext cx="8991600" cy="10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1. </a:t>
            </a:r>
            <a:r>
              <a:rPr lang="en-US" sz="2800" b="1" dirty="0">
                <a:solidFill>
                  <a:srgbClr val="0070C0"/>
                </a:solidFill>
                <a:latin typeface="Times New Roman" panose="02020603050405020304" pitchFamily="18" charset="0"/>
                <a:cs typeface="Times New Roman" panose="02020603050405020304" pitchFamily="18" charset="0"/>
              </a:rPr>
              <a:t>KHÁI QUÁT VỀ LUẬT BVMT NĂM 2020</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865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841818" y="1412777"/>
            <a:ext cx="8507730" cy="36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ts val="300"/>
              </a:spcBef>
              <a:spcAft>
                <a:spcPts val="300"/>
              </a:spcAft>
            </a:pPr>
            <a:r>
              <a:rPr lang="en-US" sz="2400" b="1" dirty="0">
                <a:latin typeface="+mj-lt"/>
              </a:rPr>
              <a:t>2.1. </a:t>
            </a:r>
            <a:r>
              <a:rPr lang="vi-VN" sz="2400" b="1" dirty="0">
                <a:latin typeface="+mj-lt"/>
              </a:rPr>
              <a:t>Ban </a:t>
            </a:r>
            <a:r>
              <a:rPr lang="vi-VN" sz="2400" b="1" dirty="0">
                <a:latin typeface="+mj-lt"/>
              </a:rPr>
              <a:t>hành </a:t>
            </a:r>
            <a:r>
              <a:rPr lang="vi-VN" sz="2400" b="1" u="sng" dirty="0">
                <a:solidFill>
                  <a:srgbClr val="FF0000"/>
                </a:solidFill>
                <a:latin typeface="+mj-lt"/>
              </a:rPr>
              <a:t>Tiêu chí môi trường </a:t>
            </a:r>
            <a:r>
              <a:rPr lang="vi-VN" sz="2400" b="1" dirty="0">
                <a:latin typeface="+mj-lt"/>
              </a:rPr>
              <a:t>để phân loại dự án đầu tư, đánh giá sơ bộ tác động môi </a:t>
            </a:r>
            <a:r>
              <a:rPr lang="vi-VN" sz="2400" b="1" dirty="0">
                <a:latin typeface="+mj-lt"/>
              </a:rPr>
              <a:t>trường</a:t>
            </a:r>
            <a:r>
              <a:rPr lang="en-US" sz="2400" b="1" dirty="0">
                <a:latin typeface="+mj-lt"/>
              </a:rPr>
              <a:t>:</a:t>
            </a:r>
          </a:p>
          <a:p>
            <a:pPr algn="just"/>
            <a:r>
              <a:rPr lang="vi-VN" sz="2400" dirty="0">
                <a:latin typeface="Times New Roman" pitchFamily="18" charset="0"/>
                <a:cs typeface="Times New Roman" pitchFamily="18" charset="0"/>
              </a:rPr>
              <a:t>Luật đã ban hành một mục riêng (Mục 2, chương IV), bao gồm </a:t>
            </a:r>
            <a:r>
              <a:rPr lang="vi-VN" sz="2400" u="sng" dirty="0">
                <a:solidFill>
                  <a:srgbClr val="FF0000"/>
                </a:solidFill>
                <a:latin typeface="Times New Roman" pitchFamily="18" charset="0"/>
                <a:cs typeface="Times New Roman" pitchFamily="18" charset="0"/>
                <a:hlinkClick r:id="rId2" action="ppaction://hlinkfile"/>
              </a:rPr>
              <a:t>Điều 28 và Điều 29 </a:t>
            </a:r>
            <a:r>
              <a:rPr lang="vi-VN" sz="2400" dirty="0">
                <a:latin typeface="Times New Roman" pitchFamily="18" charset="0"/>
                <a:cs typeface="Times New Roman" pitchFamily="18" charset="0"/>
              </a:rPr>
              <a:t>quy định </a:t>
            </a:r>
            <a:r>
              <a:rPr lang="en-US" sz="2400" dirty="0">
                <a:latin typeface="Times New Roman" pitchFamily="18" charset="0"/>
                <a:cs typeface="Times New Roman" pitchFamily="18" charset="0"/>
              </a:rPr>
              <a:t>TCMT </a:t>
            </a:r>
            <a:r>
              <a:rPr lang="vi-VN" sz="2400" dirty="0">
                <a:latin typeface="Times New Roman" pitchFamily="18" charset="0"/>
                <a:cs typeface="Times New Roman" pitchFamily="18" charset="0"/>
              </a:rPr>
              <a:t>để </a:t>
            </a:r>
            <a:r>
              <a:rPr lang="vi-VN" sz="2400" dirty="0">
                <a:latin typeface="Times New Roman" pitchFamily="18" charset="0"/>
                <a:cs typeface="Times New Roman" pitchFamily="18" charset="0"/>
              </a:rPr>
              <a:t>phân loại </a:t>
            </a:r>
            <a:r>
              <a:rPr lang="en-US" sz="2400" dirty="0">
                <a:latin typeface="Times New Roman" pitchFamily="18" charset="0"/>
                <a:cs typeface="Times New Roman" pitchFamily="18" charset="0"/>
              </a:rPr>
              <a:t>DAĐT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theo đó </a:t>
            </a:r>
            <a:r>
              <a:rPr lang="en-US" sz="2400" dirty="0">
                <a:latin typeface="Times New Roman" pitchFamily="18" charset="0"/>
                <a:cs typeface="Times New Roman" pitchFamily="18" charset="0"/>
              </a:rPr>
              <a:t>DAĐT</a:t>
            </a:r>
            <a:r>
              <a:rPr lang="vi-VN" sz="2400" dirty="0">
                <a:latin typeface="Times New Roman" pitchFamily="18" charset="0"/>
                <a:cs typeface="Times New Roman" pitchFamily="18" charset="0"/>
              </a:rPr>
              <a:t> </a:t>
            </a:r>
            <a:r>
              <a:rPr lang="vi-VN" sz="2400" dirty="0">
                <a:latin typeface="Times New Roman" pitchFamily="18" charset="0"/>
                <a:cs typeface="Times New Roman" pitchFamily="18" charset="0"/>
              </a:rPr>
              <a:t>được phân thành </a:t>
            </a:r>
            <a:r>
              <a:rPr lang="vi-VN" sz="2400" u="sng" dirty="0">
                <a:latin typeface="Times New Roman" pitchFamily="18" charset="0"/>
                <a:cs typeface="Times New Roman" pitchFamily="18" charset="0"/>
              </a:rPr>
              <a:t>04 nhóm (nhóm I, II, III và IV)</a:t>
            </a:r>
            <a:r>
              <a:rPr lang="vi-VN" sz="2400" dirty="0">
                <a:latin typeface="Times New Roman" pitchFamily="18" charset="0"/>
                <a:cs typeface="Times New Roman" pitchFamily="18" charset="0"/>
              </a:rPr>
              <a:t> để thực hiện các thủ tục pháp lý về </a:t>
            </a:r>
            <a:r>
              <a:rPr lang="en-US" sz="2400" dirty="0">
                <a:latin typeface="Times New Roman" pitchFamily="18" charset="0"/>
                <a:cs typeface="Times New Roman" pitchFamily="18" charset="0"/>
              </a:rPr>
              <a:t>BVMT </a:t>
            </a:r>
            <a:r>
              <a:rPr lang="vi-VN" sz="2400" dirty="0">
                <a:latin typeface="Times New Roman" pitchFamily="18" charset="0"/>
                <a:cs typeface="Times New Roman" pitchFamily="18" charset="0"/>
              </a:rPr>
              <a:t>theo </a:t>
            </a:r>
            <a:r>
              <a:rPr lang="vi-VN" sz="2400" dirty="0">
                <a:latin typeface="Times New Roman" pitchFamily="18" charset="0"/>
                <a:cs typeface="Times New Roman" pitchFamily="18" charset="0"/>
              </a:rPr>
              <a:t>quy định. Ngoài ra, Luật cũng quy định nhóm đối tượng dự án phải thực hiện </a:t>
            </a:r>
            <a:r>
              <a:rPr lang="vi-VN" sz="2400" u="sng" dirty="0">
                <a:latin typeface="Times New Roman" pitchFamily="18" charset="0"/>
                <a:cs typeface="Times New Roman" pitchFamily="18" charset="0"/>
              </a:rPr>
              <a:t>đánh giá sơ bộ tác động môi trường</a:t>
            </a:r>
            <a:r>
              <a:rPr lang="vi-VN" sz="2400" dirty="0">
                <a:latin typeface="Times New Roman" pitchFamily="18" charset="0"/>
                <a:cs typeface="Times New Roman" pitchFamily="18" charset="0"/>
              </a:rPr>
              <a:t>, là </a:t>
            </a:r>
            <a:r>
              <a:rPr lang="en-US" sz="2400" dirty="0">
                <a:latin typeface="Times New Roman" pitchFamily="18" charset="0"/>
                <a:cs typeface="Times New Roman" pitchFamily="18" charset="0"/>
              </a:rPr>
              <a:t>DAĐT </a:t>
            </a:r>
            <a:r>
              <a:rPr lang="vi-VN" sz="2400" dirty="0">
                <a:latin typeface="Times New Roman" pitchFamily="18" charset="0"/>
                <a:cs typeface="Times New Roman" pitchFamily="18" charset="0"/>
              </a:rPr>
              <a:t>thuộc </a:t>
            </a:r>
            <a:r>
              <a:rPr lang="vi-VN" sz="2400" dirty="0">
                <a:latin typeface="Times New Roman" pitchFamily="18" charset="0"/>
                <a:cs typeface="Times New Roman" pitchFamily="18" charset="0"/>
              </a:rPr>
              <a:t>nhóm I quy định tại Khoản 3 Điều 28 của Luật </a:t>
            </a:r>
            <a:r>
              <a:rPr lang="vi-VN" sz="2400" dirty="0">
                <a:latin typeface="Times New Roman" pitchFamily="18" charset="0"/>
                <a:cs typeface="Times New Roman" pitchFamily="18" charset="0"/>
              </a:rPr>
              <a:t>này</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3" name="Title 1"/>
          <p:cNvSpPr>
            <a:spLocks noChangeArrowheads="1"/>
          </p:cNvSpPr>
          <p:nvPr/>
        </p:nvSpPr>
        <p:spPr bwMode="auto">
          <a:xfrm>
            <a:off x="1599883" y="116632"/>
            <a:ext cx="8991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2</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a:solidFill>
                  <a:srgbClr val="0070C0"/>
                </a:solidFill>
                <a:latin typeface="Times New Roman" panose="02020603050405020304" pitchFamily="18" charset="0"/>
                <a:cs typeface="Times New Roman" panose="02020603050405020304" pitchFamily="18" charset="0"/>
              </a:rPr>
              <a:t>NHỮNG ĐIỂM MỚI CỦA LUẬT BVMT 2020</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309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60970" y="1309411"/>
            <a:ext cx="850773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en-US" sz="2400" b="1" dirty="0">
                <a:latin typeface="+mj-lt"/>
              </a:rPr>
              <a:t>2.2.</a:t>
            </a:r>
            <a:r>
              <a:rPr lang="vi-VN" sz="2400" b="1" dirty="0">
                <a:latin typeface="+mj-lt"/>
              </a:rPr>
              <a:t> </a:t>
            </a:r>
            <a:r>
              <a:rPr lang="vi-VN" sz="2400" b="1" dirty="0">
                <a:latin typeface="+mj-lt"/>
              </a:rPr>
              <a:t>Luật </a:t>
            </a:r>
            <a:r>
              <a:rPr lang="vi-VN" sz="2400" b="1" dirty="0">
                <a:latin typeface="+mj-lt"/>
              </a:rPr>
              <a:t>đã </a:t>
            </a:r>
            <a:r>
              <a:rPr lang="vi-VN" sz="2400" b="1" dirty="0">
                <a:latin typeface="+mj-lt"/>
              </a:rPr>
              <a:t>bổ sung quy định về thẩm quyền </a:t>
            </a:r>
            <a:r>
              <a:rPr lang="en-US" sz="2400" b="1" dirty="0">
                <a:latin typeface="+mj-lt"/>
              </a:rPr>
              <a:t>QLNN</a:t>
            </a:r>
            <a:r>
              <a:rPr lang="vi-VN" sz="2400" b="1" dirty="0">
                <a:latin typeface="+mj-lt"/>
              </a:rPr>
              <a:t> trong </a:t>
            </a:r>
            <a:r>
              <a:rPr lang="en-US" sz="2400" b="1" dirty="0">
                <a:latin typeface="+mj-lt"/>
              </a:rPr>
              <a:t>BVMT</a:t>
            </a:r>
            <a:r>
              <a:rPr lang="vi-VN" sz="2400" b="1" dirty="0">
                <a:latin typeface="+mj-lt"/>
              </a:rPr>
              <a:t> dựa trên nguyên tắc quản lý tổng hợp, thống nhất, một việc chỉ giao cho một cơ quan chủ trì thực hiện; phân cấp triệt để cho địa </a:t>
            </a:r>
            <a:r>
              <a:rPr lang="vi-VN" sz="2400" b="1" dirty="0">
                <a:latin typeface="+mj-lt"/>
              </a:rPr>
              <a:t>phương</a:t>
            </a:r>
            <a:endParaRPr lang="en-US" sz="2400" b="1" dirty="0">
              <a:latin typeface="+mj-lt"/>
            </a:endParaRPr>
          </a:p>
          <a:p>
            <a:pPr algn="just"/>
            <a:r>
              <a:rPr lang="vi-VN" sz="2400" dirty="0">
                <a:latin typeface="+mj-lt"/>
              </a:rPr>
              <a:t>   </a:t>
            </a:r>
            <a:r>
              <a:rPr lang="vi-VN" sz="2400" dirty="0">
                <a:latin typeface="Times New Roman" pitchFamily="18" charset="0"/>
                <a:cs typeface="Times New Roman" pitchFamily="18" charset="0"/>
              </a:rPr>
              <a:t>  Luật </a:t>
            </a:r>
            <a:r>
              <a:rPr lang="vi-VN" sz="2400" dirty="0">
                <a:latin typeface="Times New Roman" pitchFamily="18" charset="0"/>
                <a:cs typeface="Times New Roman" pitchFamily="18" charset="0"/>
              </a:rPr>
              <a:t>đã </a:t>
            </a:r>
            <a:r>
              <a:rPr lang="vi-VN" sz="2400" u="sng" dirty="0">
                <a:latin typeface="Times New Roman" pitchFamily="18" charset="0"/>
                <a:cs typeface="Times New Roman" pitchFamily="18" charset="0"/>
              </a:rPr>
              <a:t>bãi bỏ thủ tục cấp giấy phép xả nước thải vào nguồn nước</a:t>
            </a:r>
            <a:r>
              <a:rPr lang="vi-VN" sz="2400" dirty="0">
                <a:latin typeface="Times New Roman" pitchFamily="18" charset="0"/>
                <a:cs typeface="Times New Roman" pitchFamily="18" charset="0"/>
              </a:rPr>
              <a:t>, </a:t>
            </a:r>
            <a:r>
              <a:rPr lang="vi-VN" sz="2400" u="sng" dirty="0">
                <a:latin typeface="Times New Roman" pitchFamily="18" charset="0"/>
                <a:cs typeface="Times New Roman" pitchFamily="18" charset="0"/>
              </a:rPr>
              <a:t>xả nước thải vào công trình thủy lợi </a:t>
            </a:r>
            <a:r>
              <a:rPr lang="vi-VN" sz="2400" dirty="0">
                <a:latin typeface="Times New Roman" pitchFamily="18" charset="0"/>
                <a:cs typeface="Times New Roman" pitchFamily="18" charset="0"/>
              </a:rPr>
              <a:t>mà </a:t>
            </a:r>
            <a:r>
              <a:rPr lang="vi-VN" sz="2400" u="sng" dirty="0">
                <a:latin typeface="Times New Roman" pitchFamily="18" charset="0"/>
                <a:cs typeface="Times New Roman" pitchFamily="18" charset="0"/>
              </a:rPr>
              <a:t>lồng ghép nội dung này trong </a:t>
            </a:r>
            <a:r>
              <a:rPr lang="en-US" sz="2400" u="sng" dirty="0">
                <a:latin typeface="Times New Roman" pitchFamily="18" charset="0"/>
                <a:cs typeface="Times New Roman" pitchFamily="18" charset="0"/>
              </a:rPr>
              <a:t>GPMT</a:t>
            </a:r>
            <a:r>
              <a:rPr lang="vi-VN" sz="2400" dirty="0">
                <a:latin typeface="Times New Roman" pitchFamily="18" charset="0"/>
                <a:cs typeface="Times New Roman" pitchFamily="18" charset="0"/>
              </a:rPr>
              <a:t> nhằm thống nhất trách nhiệm, thẩm quyền và nguyên tắc quản lý tổng hợp tài nguyên nước; giảm </a:t>
            </a:r>
            <a:r>
              <a:rPr lang="en-US" sz="2400" dirty="0">
                <a:latin typeface="Times New Roman" pitchFamily="18" charset="0"/>
                <a:cs typeface="Times New Roman" pitchFamily="18" charset="0"/>
              </a:rPr>
              <a:t>TTHC</a:t>
            </a:r>
            <a:r>
              <a:rPr lang="vi-VN" sz="2400" dirty="0">
                <a:latin typeface="Times New Roman" pitchFamily="18" charset="0"/>
                <a:cs typeface="Times New Roman" pitchFamily="18" charset="0"/>
              </a:rPr>
              <a:t> mạnh mẽ cho </a:t>
            </a:r>
            <a:r>
              <a:rPr lang="en-US" sz="2400" dirty="0">
                <a:latin typeface="Times New Roman" pitchFamily="18" charset="0"/>
                <a:cs typeface="Times New Roman" pitchFamily="18" charset="0"/>
              </a:rPr>
              <a:t>DN</a:t>
            </a:r>
            <a:r>
              <a:rPr lang="vi-VN" sz="2400" dirty="0">
                <a:latin typeface="Times New Roman" pitchFamily="18" charset="0"/>
                <a:cs typeface="Times New Roman" pitchFamily="18" charset="0"/>
              </a:rPr>
              <a:t>. Đồng thời, Luật cũng đã bổ sung trách nhiệm, thẩm quyền tham gia, phản biện và đồng thuận của cơ quan quản lý công trình thủy lợi ngay từ giai đoạn </a:t>
            </a:r>
            <a:r>
              <a:rPr lang="en-US" sz="2400" dirty="0">
                <a:latin typeface="Times New Roman" pitchFamily="18" charset="0"/>
                <a:cs typeface="Times New Roman" pitchFamily="18" charset="0"/>
              </a:rPr>
              <a:t>ĐTM </a:t>
            </a:r>
            <a:r>
              <a:rPr lang="vi-VN" sz="2400" dirty="0">
                <a:latin typeface="Times New Roman" pitchFamily="18" charset="0"/>
                <a:cs typeface="Times New Roman" pitchFamily="18" charset="0"/>
              </a:rPr>
              <a:t>cho đến khi cấp </a:t>
            </a:r>
            <a:r>
              <a:rPr lang="en-US" sz="2400" dirty="0">
                <a:latin typeface="Times New Roman" pitchFamily="18" charset="0"/>
                <a:cs typeface="Times New Roman" pitchFamily="18" charset="0"/>
              </a:rPr>
              <a:t>GPMT</a:t>
            </a:r>
            <a:r>
              <a:rPr lang="vi-VN" sz="2400" dirty="0">
                <a:latin typeface="Times New Roman" pitchFamily="18" charset="0"/>
                <a:cs typeface="Times New Roman" pitchFamily="18" charset="0"/>
              </a:rPr>
              <a:t> đối với cơ sở xả nước thải vào công trình thủy lợi nhằm tăng cường công tác phối hợp của các cơ quan (Điểm d, Khoản 3 Điều 34).</a:t>
            </a:r>
          </a:p>
        </p:txBody>
      </p:sp>
      <p:sp>
        <p:nvSpPr>
          <p:cNvPr id="3" name="Title 1"/>
          <p:cNvSpPr>
            <a:spLocks noChangeArrowheads="1"/>
          </p:cNvSpPr>
          <p:nvPr/>
        </p:nvSpPr>
        <p:spPr bwMode="auto">
          <a:xfrm>
            <a:off x="1599883" y="116632"/>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2</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a:solidFill>
                  <a:srgbClr val="0070C0"/>
                </a:solidFill>
                <a:latin typeface="Times New Roman" panose="02020603050405020304" pitchFamily="18" charset="0"/>
                <a:cs typeface="Times New Roman" panose="02020603050405020304" pitchFamily="18" charset="0"/>
              </a:rPr>
              <a:t>NHỮNG ĐIỂM MỚI CỦA LUẬT BVMT 2020</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137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60970" y="1309411"/>
            <a:ext cx="850773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just"/>
            <a:r>
              <a:rPr lang="vi-VN" sz="2400" dirty="0">
                <a:latin typeface="+mj-lt"/>
              </a:rPr>
              <a:t>   Bên cạnh đó, Luật </a:t>
            </a:r>
            <a:r>
              <a:rPr lang="vi-VN" sz="2400" dirty="0">
                <a:latin typeface="+mj-lt"/>
              </a:rPr>
              <a:t>đã </a:t>
            </a:r>
            <a:r>
              <a:rPr lang="vi-VN" sz="2400" u="sng" dirty="0">
                <a:latin typeface="+mj-lt"/>
              </a:rPr>
              <a:t>phân cấp mạnh mẽ cho địa phương thông qua chế định giao </a:t>
            </a:r>
            <a:r>
              <a:rPr lang="en-US" sz="2400" u="sng" dirty="0">
                <a:latin typeface="+mj-lt"/>
              </a:rPr>
              <a:t>UBND </a:t>
            </a:r>
            <a:r>
              <a:rPr lang="vi-VN" sz="2400" u="sng" dirty="0">
                <a:latin typeface="+mj-lt"/>
              </a:rPr>
              <a:t>cấp </a:t>
            </a:r>
            <a:r>
              <a:rPr lang="vi-VN" sz="2400" u="sng" dirty="0">
                <a:latin typeface="+mj-lt"/>
              </a:rPr>
              <a:t>tỉnh chủ trì, phối hợp với các bộ có liên quan thẩm định báo cáo </a:t>
            </a:r>
            <a:r>
              <a:rPr lang="en-US" sz="2400" u="sng" dirty="0">
                <a:latin typeface="+mj-lt"/>
              </a:rPr>
              <a:t>ĐTM</a:t>
            </a:r>
            <a:r>
              <a:rPr lang="vi-VN" sz="2400" u="sng" dirty="0">
                <a:latin typeface="+mj-lt"/>
              </a:rPr>
              <a:t> </a:t>
            </a:r>
            <a:r>
              <a:rPr lang="vi-VN" sz="2400" dirty="0">
                <a:latin typeface="+mj-lt"/>
              </a:rPr>
              <a:t>đối với các </a:t>
            </a:r>
            <a:r>
              <a:rPr lang="vi-VN" sz="2400" u="sng" dirty="0">
                <a:latin typeface="+mj-lt"/>
              </a:rPr>
              <a:t>dự án thuộc thẩm quyền phê duyệt chủ trương đầu tư, quyết định đầu tư của các Bộ quản lý công trình xây dựng chuyên ngành </a:t>
            </a:r>
            <a:r>
              <a:rPr lang="vi-VN" sz="2400" i="1" dirty="0">
                <a:solidFill>
                  <a:srgbClr val="FF0000"/>
                </a:solidFill>
                <a:latin typeface="+mj-lt"/>
              </a:rPr>
              <a:t>(quy định hiện hành phân cấp các Bộ, ngành đều có thể thẩm định báo cáo </a:t>
            </a:r>
            <a:r>
              <a:rPr lang="en-US" sz="2400" i="1" dirty="0">
                <a:solidFill>
                  <a:srgbClr val="FF0000"/>
                </a:solidFill>
                <a:latin typeface="+mj-lt"/>
              </a:rPr>
              <a:t>ĐTM</a:t>
            </a:r>
            <a:r>
              <a:rPr lang="vi-VN" sz="2400" i="1" dirty="0">
                <a:solidFill>
                  <a:srgbClr val="FF0000"/>
                </a:solidFill>
                <a:latin typeface="+mj-lt"/>
              </a:rPr>
              <a:t>)</a:t>
            </a:r>
            <a:r>
              <a:rPr lang="vi-VN" sz="2400" dirty="0">
                <a:latin typeface="+mj-lt"/>
              </a:rPr>
              <a:t> </a:t>
            </a:r>
            <a:r>
              <a:rPr lang="vi-VN" sz="2400" dirty="0">
                <a:latin typeface="+mj-lt"/>
              </a:rPr>
              <a:t>đồng thời quy định các bộ có liên quan có trách nhiệm phối hợp với </a:t>
            </a:r>
            <a:r>
              <a:rPr lang="en-US" sz="2400" dirty="0">
                <a:latin typeface="+mj-lt"/>
              </a:rPr>
              <a:t>UBND </a:t>
            </a:r>
            <a:r>
              <a:rPr lang="vi-VN" sz="2400" dirty="0">
                <a:latin typeface="+mj-lt"/>
              </a:rPr>
              <a:t>cấp </a:t>
            </a:r>
            <a:r>
              <a:rPr lang="vi-VN" sz="2400" dirty="0">
                <a:latin typeface="+mj-lt"/>
              </a:rPr>
              <a:t>tỉnh trong quá trình thực hiện nhằm bảo đảm hiệu quả (Khoản 3 Điều 35). Quy định này sẽ bảo đảm quản lý thống nhất tại địa phương, thuận lợi cho công tác kiểm tra, giám sát, cấp phép sau này và phù hợp với xu hướng phân cấp cho địa phương như hệ thống pháp luật hiện hành.</a:t>
            </a:r>
          </a:p>
        </p:txBody>
      </p:sp>
      <p:sp>
        <p:nvSpPr>
          <p:cNvPr id="3" name="Title 1"/>
          <p:cNvSpPr>
            <a:spLocks noChangeArrowheads="1"/>
          </p:cNvSpPr>
          <p:nvPr/>
        </p:nvSpPr>
        <p:spPr bwMode="auto">
          <a:xfrm>
            <a:off x="1599883" y="190520"/>
            <a:ext cx="89916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spcBef>
                <a:spcPts val="300"/>
              </a:spcBef>
              <a:spcAft>
                <a:spcPts val="300"/>
              </a:spcAft>
            </a:pPr>
            <a:r>
              <a:rPr lang="en-US" sz="2800" b="1" dirty="0">
                <a:solidFill>
                  <a:srgbClr val="0070C0"/>
                </a:solidFill>
                <a:latin typeface="Times New Roman" panose="02020603050405020304" pitchFamily="18" charset="0"/>
                <a:cs typeface="Times New Roman" panose="02020603050405020304" pitchFamily="18" charset="0"/>
                <a:sym typeface="+mn-ea"/>
              </a:rPr>
              <a:t>2</a:t>
            </a:r>
            <a:r>
              <a:rPr lang="en-US" sz="2800" b="1" dirty="0">
                <a:solidFill>
                  <a:srgbClr val="0070C0"/>
                </a:solidFill>
                <a:latin typeface="Times New Roman" panose="02020603050405020304" pitchFamily="18" charset="0"/>
                <a:cs typeface="Times New Roman" panose="02020603050405020304" pitchFamily="18" charset="0"/>
                <a:sym typeface="+mn-ea"/>
              </a:rPr>
              <a:t>. </a:t>
            </a:r>
            <a:r>
              <a:rPr lang="en-US" sz="2800" b="1" dirty="0">
                <a:solidFill>
                  <a:srgbClr val="0070C0"/>
                </a:solidFill>
                <a:latin typeface="Times New Roman" panose="02020603050405020304" pitchFamily="18" charset="0"/>
                <a:cs typeface="Times New Roman" panose="02020603050405020304" pitchFamily="18" charset="0"/>
              </a:rPr>
              <a:t>NHỮNG ĐIỂM MỚI CỦA LUẬT BVMT 2020</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425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TotalTime>
  <Words>4539</Words>
  <Application>Microsoft Office PowerPoint</Application>
  <PresentationFormat>Widescreen</PresentationFormat>
  <Paragraphs>286</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Algerian</vt:lpstr>
      <vt:lpstr>Arial</vt:lpstr>
      <vt:lpstr>Tahoma</vt:lpstr>
      <vt:lpstr>Times New Roman</vt:lpstr>
      <vt:lpstr>Trebuchet MS</vt:lpstr>
      <vt:lpstr>VnArial</vt:lpstr>
      <vt:lpstr>Wingdings</vt:lpstr>
      <vt:lpstr>Wingdings 3</vt:lpstr>
      <vt:lpstr>Facet</vt:lpstr>
      <vt:lpstr>SỞ TÀI NGUYÊN VÀ MÔI TRƯỜNG CHI CỤC BẢO VỆ MÔI TRƯỜNG    TẬP HUẤN TRỰC TUYẾN LUẬT BẢO VỆ MÔI TRƯỜNG NĂM 2020</vt:lpstr>
      <vt:lpstr>TRIỂN KHAI LUẬT BẢO VỆ MÔI TRƯỜNG NĂM 2020</vt:lpstr>
      <vt:lpstr>NỘI DUNG TRÌNH BÀY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GIẤY PHÉP MÔI TRƯỜNG (MỤC 4 LUẬT BẢO VỆ MÔI TRƯỜNG) </vt:lpstr>
      <vt:lpstr>Phân nhóm dự án theo tiêu chí về môi trường</vt:lpstr>
      <vt:lpstr>Thời điểm cấp GPMT (Điều 42)  </vt:lpstr>
      <vt:lpstr> </vt:lpstr>
      <vt:lpstr>Cấp đổi, điều chỉnh, cấp lại, tước quyền sử dụng, thu hồi GPMT (Điều 44) </vt:lpstr>
      <vt:lpstr>Những điểm khác của Luật bảo vệ môi trường năm 2020 so với Luật bảo vệ môi trường năm 2014</vt:lpstr>
      <vt:lpstr> PHÒNG NGỪA, ỨNG PHÓ SỰ CỐ MÔI TRƯỜNG (Mục 1 Chương X)</vt:lpstr>
      <vt:lpstr>Quy định chung về phòng ngừa, ứng phó sự cố môi trường (Điều 121) </vt:lpstr>
      <vt:lpstr>Trách nhiệm phòng ngừa sự cố môi trường (Điều 122) </vt:lpstr>
      <vt:lpstr>Phân cấp sự cố môi trường và các giai đoạn ứng phó sự cố môi trường (Điều 123) </vt:lpstr>
      <vt:lpstr>Những điểm khác của Luật bảo vệ môi trường năm 2020 so với Luật bảo vệ môi trường năm 2014 </vt:lpstr>
      <vt:lpstr>PowerPoint Presentation</vt:lpstr>
      <vt:lpstr>PowerPoint Presentation</vt:lpstr>
      <vt:lpstr>QUẢN LÝ CHẤT THẢI RẮN</vt:lpstr>
      <vt:lpstr>CHẤT THẢI LÀ TÀI NGUYÊN</vt:lpstr>
      <vt:lpstr>QUẢN LÝ CTRSH</vt:lpstr>
      <vt:lpstr>QUẢN LÝ CTRCNTT</vt:lpstr>
      <vt:lpstr>QUẢN LÝ CTNH</vt:lpstr>
      <vt:lpstr>QUAN TRẮC MÔI TRƯỜNG</vt:lpstr>
      <vt:lpstr>QUAN TRẮC MÔI TRƯỜNG</vt:lpstr>
      <vt:lpstr>BÁO CÁO MÔI TRƯỜNG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SỞ TÀI NGUYÊN VÀ MÔI TRƯỜNG CHI CỤC BẢO VỆ MÔI TRƯỜNG    TẬP HUẤN TRỰC TUYẾN LUẬT BẢO VỆ MÔI TRƯỜNG NĂM 2020</dc:title>
  <dc:creator>User</dc:creator>
  <cp:lastModifiedBy>User</cp:lastModifiedBy>
  <cp:revision>4</cp:revision>
  <dcterms:created xsi:type="dcterms:W3CDTF">2021-11-11T08:33:05Z</dcterms:created>
  <dcterms:modified xsi:type="dcterms:W3CDTF">2021-11-30T02:23:18Z</dcterms:modified>
</cp:coreProperties>
</file>